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ppt/charts/chart4.xml" ContentType="application/vnd.openxmlformats-officedocument.drawingml.chart+xml"/>
  <Override PartName="/ppt/drawings/drawing2.xml" ContentType="application/vnd.openxmlformats-officedocument.drawingml.chartshapes+xml"/>
  <Override PartName="/ppt/charts/chart5.xml" ContentType="application/vnd.openxmlformats-officedocument.drawingml.chart+xml"/>
  <Override PartName="/ppt/drawings/drawing3.xml" ContentType="application/vnd.openxmlformats-officedocument.drawingml.chartshapes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8.xml" ContentType="application/vnd.openxmlformats-officedocument.drawingml.chart+xml"/>
  <Override PartName="/ppt/drawings/drawing4.xml" ContentType="application/vnd.openxmlformats-officedocument.drawingml.chartshapes+xml"/>
  <Override PartName="/ppt/charts/chart9.xml" ContentType="application/vnd.openxmlformats-officedocument.drawingml.chart+xml"/>
  <Override PartName="/ppt/theme/themeOverride1.xml" ContentType="application/vnd.openxmlformats-officedocument.themeOverride+xml"/>
  <Override PartName="/ppt/drawings/drawing5.xml" ContentType="application/vnd.openxmlformats-officedocument.drawingml.chartshapes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rts/chart10.xml" ContentType="application/vnd.openxmlformats-officedocument.drawingml.chart+xml"/>
  <Override PartName="/ppt/drawings/drawing6.xml" ContentType="application/vnd.openxmlformats-officedocument.drawingml.chartshapes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notesSlides/notesSlide1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87" r:id="rId2"/>
    <p:sldId id="305" r:id="rId3"/>
    <p:sldId id="308" r:id="rId4"/>
    <p:sldId id="292" r:id="rId5"/>
    <p:sldId id="328" r:id="rId6"/>
    <p:sldId id="336" r:id="rId7"/>
    <p:sldId id="326" r:id="rId8"/>
    <p:sldId id="332" r:id="rId9"/>
    <p:sldId id="321" r:id="rId10"/>
    <p:sldId id="334" r:id="rId11"/>
    <p:sldId id="322" r:id="rId12"/>
    <p:sldId id="333" r:id="rId13"/>
    <p:sldId id="295" r:id="rId14"/>
    <p:sldId id="323" r:id="rId15"/>
    <p:sldId id="300" r:id="rId16"/>
    <p:sldId id="301" r:id="rId17"/>
    <p:sldId id="303" r:id="rId18"/>
    <p:sldId id="309" r:id="rId19"/>
    <p:sldId id="318" r:id="rId20"/>
    <p:sldId id="314" r:id="rId21"/>
    <p:sldId id="329" r:id="rId22"/>
    <p:sldId id="330" r:id="rId23"/>
    <p:sldId id="316" r:id="rId24"/>
    <p:sldId id="325" r:id="rId25"/>
    <p:sldId id="338" r:id="rId26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37" autoAdjust="0"/>
    <p:restoredTop sz="94662" autoAdjust="0"/>
  </p:normalViewPr>
  <p:slideViewPr>
    <p:cSldViewPr>
      <p:cViewPr>
        <p:scale>
          <a:sx n="76" d="100"/>
          <a:sy n="76" d="100"/>
        </p:scale>
        <p:origin x="-1020" y="-5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60" d="100"/>
        <a:sy n="160" d="100"/>
      </p:scale>
      <p:origin x="0" y="9806"/>
    </p:cViewPr>
  </p:sorterViewPr>
  <p:notesViewPr>
    <p:cSldViewPr>
      <p:cViewPr varScale="1">
        <p:scale>
          <a:sx n="67" d="100"/>
          <a:sy n="67" d="100"/>
        </p:scale>
        <p:origin x="-2352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Microsoft_Excel_Worksheet7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C:\Users\sbacurin\Desktop\Analiza%20ONR%201-12,2016\1%20Analiza%20UKUPNA%202016%201-12-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6.xlsx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5.xml"/><Relationship Id="rId2" Type="http://schemas.openxmlformats.org/officeDocument/2006/relationships/oleObject" Target="Grafikon%20u%20programu%20Microsoft%20PowerPoint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2030078849686425E-2"/>
          <c:y val="0.19594703502889479"/>
          <c:w val="0.58790518709488904"/>
          <c:h val="0.72192206330444153"/>
        </c:manualLayout>
      </c:layout>
      <c:pie3D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UKUPNO ZAPOSLENI</c:v>
                </c:pt>
              </c:strCache>
            </c:strRef>
          </c:tx>
          <c:spPr>
            <a:solidFill>
              <a:srgbClr val="FF0000"/>
            </a:solidFill>
          </c:spPr>
          <c:dPt>
            <c:idx val="0"/>
            <c:bubble3D val="0"/>
            <c:explosion val="32"/>
          </c:dPt>
          <c:dPt>
            <c:idx val="1"/>
            <c:bubble3D val="0"/>
            <c:spPr>
              <a:solidFill>
                <a:schemeClr val="tx2"/>
              </a:solidFill>
            </c:spPr>
          </c:dPt>
          <c:dLbls>
            <c:dLbl>
              <c:idx val="0"/>
              <c:layout>
                <c:manualLayout>
                  <c:x val="-3.2569115127558841E-2"/>
                  <c:y val="-0.14888042950998248"/>
                </c:manualLayout>
              </c:layout>
              <c:tx>
                <c:rich>
                  <a:bodyPr/>
                  <a:lstStyle/>
                  <a:p>
                    <a:r>
                      <a:rPr lang="en-US" sz="2400" dirty="0" smtClean="0"/>
                      <a:t>43423</a:t>
                    </a:r>
                    <a:r>
                      <a:rPr lang="hr-HR" sz="2400" dirty="0" smtClean="0"/>
                      <a:t>7</a:t>
                    </a:r>
                    <a:r>
                      <a:rPr lang="en-US" sz="2400" dirty="0" smtClean="0"/>
                      <a:t>; </a:t>
                    </a:r>
                    <a:r>
                      <a:rPr lang="en-US" sz="2400" dirty="0"/>
                      <a:t>48%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8.9406073466856584E-2"/>
                  <c:y val="-0.26690764726907562"/>
                </c:manualLayout>
              </c:layout>
              <c:tx>
                <c:rich>
                  <a:bodyPr/>
                  <a:lstStyle/>
                  <a:p>
                    <a:r>
                      <a:rPr lang="en-US" sz="2400" dirty="0" smtClean="0"/>
                      <a:t>97799</a:t>
                    </a:r>
                    <a:r>
                      <a:rPr lang="hr-HR" sz="2400" dirty="0" smtClean="0"/>
                      <a:t>4</a:t>
                    </a:r>
                    <a:r>
                      <a:rPr lang="en-US" sz="2400" dirty="0" smtClean="0"/>
                      <a:t>; </a:t>
                    </a:r>
                    <a:r>
                      <a:rPr lang="en-US" sz="2400" dirty="0"/>
                      <a:t>52%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2400"/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1"/>
          </c:dLbls>
          <c:cat>
            <c:strRef>
              <c:f>List1!$A$2:$A$5</c:f>
              <c:strCache>
                <c:ptCount val="2"/>
                <c:pt idx="0">
                  <c:v>ŽENE</c:v>
                </c:pt>
                <c:pt idx="1">
                  <c:v>MUŠKARCI</c:v>
                </c:pt>
              </c:strCache>
            </c:strRef>
          </c:cat>
          <c:val>
            <c:numRef>
              <c:f>List1!$B$2:$B$5</c:f>
              <c:numCache>
                <c:formatCode>General</c:formatCode>
                <c:ptCount val="4"/>
                <c:pt idx="0">
                  <c:v>543423</c:v>
                </c:pt>
                <c:pt idx="1">
                  <c:v>597799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egendEntry>
        <c:idx val="2"/>
        <c:delete val="1"/>
      </c:legendEntry>
      <c:legendEntry>
        <c:idx val="3"/>
        <c:delete val="1"/>
      </c:legendEntry>
      <c:layout/>
      <c:overlay val="0"/>
    </c:legend>
    <c:plotVisOnly val="1"/>
    <c:dispBlanksAs val="gap"/>
    <c:showDLblsOverMax val="0"/>
  </c:chart>
  <c:spPr>
    <a:solidFill>
      <a:schemeClr val="bg1"/>
    </a:solidFill>
    <a:ln>
      <a:solidFill>
        <a:schemeClr val="bg1"/>
      </a:solidFill>
    </a:ln>
  </c:spPr>
  <c:txPr>
    <a:bodyPr/>
    <a:lstStyle/>
    <a:p>
      <a:pPr>
        <a:defRPr sz="1800"/>
      </a:pPr>
      <a:endParaRPr lang="sr-Latn-R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reške ozljede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</c:spPr>
          <c:explosion val="39"/>
          <c:dPt>
            <c:idx val="1"/>
            <c:bubble3D val="0"/>
            <c:spPr>
              <a:solidFill>
                <a:srgbClr val="FFC000"/>
              </a:solidFill>
            </c:spPr>
          </c:dPt>
          <c:dLbls>
            <c:dLbl>
              <c:idx val="0"/>
              <c:layout>
                <c:manualLayout>
                  <c:x val="-8.0729166666666671E-2"/>
                  <c:y val="-0.4085209153543307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.10548228346456692"/>
                  <c:y val="-0.1662426181102362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2400"/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1"/>
          </c:dLbls>
          <c:cat>
            <c:strRef>
              <c:f>List1!$A$2:$A$5</c:f>
              <c:strCache>
                <c:ptCount val="2"/>
                <c:pt idx="0">
                  <c:v>muškarci</c:v>
                </c:pt>
                <c:pt idx="1">
                  <c:v>žene</c:v>
                </c:pt>
              </c:strCache>
            </c:strRef>
          </c:cat>
          <c:val>
            <c:numRef>
              <c:f>List1!$B$2:$B$5</c:f>
              <c:numCache>
                <c:formatCode>General</c:formatCode>
                <c:ptCount val="4"/>
                <c:pt idx="0">
                  <c:v>1475</c:v>
                </c:pt>
                <c:pt idx="1">
                  <c:v>589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sr-Latn-RS"/>
    </a:p>
  </c:txPr>
  <c:externalData r:id="rId1">
    <c:autoUpdate val="0"/>
  </c:externalData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42"/>
    </mc:Choice>
    <mc:Fallback>
      <c:style val="4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lake</c:v>
                </c:pt>
              </c:strCache>
            </c:strRef>
          </c:tx>
          <c:invertIfNegative val="0"/>
          <c:cat>
            <c:strRef>
              <c:f>List1!$A$2:$A$5</c:f>
              <c:strCache>
                <c:ptCount val="2"/>
                <c:pt idx="0">
                  <c:v>žene</c:v>
                </c:pt>
                <c:pt idx="1">
                  <c:v>muškarci</c:v>
                </c:pt>
              </c:strCache>
            </c:strRef>
          </c:cat>
          <c:val>
            <c:numRef>
              <c:f>List1!$B$2:$B$5</c:f>
              <c:numCache>
                <c:formatCode>General</c:formatCode>
                <c:ptCount val="4"/>
                <c:pt idx="0">
                  <c:v>87.6</c:v>
                </c:pt>
                <c:pt idx="1">
                  <c:v>82.3</c:v>
                </c:pt>
              </c:numCache>
            </c:numRef>
          </c:val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teške</c:v>
                </c:pt>
              </c:strCache>
            </c:strRef>
          </c:tx>
          <c:invertIfNegative val="0"/>
          <c:cat>
            <c:strRef>
              <c:f>List1!$A$2:$A$5</c:f>
              <c:strCache>
                <c:ptCount val="2"/>
                <c:pt idx="0">
                  <c:v>žene</c:v>
                </c:pt>
                <c:pt idx="1">
                  <c:v>muškarci</c:v>
                </c:pt>
              </c:strCache>
            </c:strRef>
          </c:cat>
          <c:val>
            <c:numRef>
              <c:f>List1!$C$2:$C$5</c:f>
              <c:numCache>
                <c:formatCode>General</c:formatCode>
                <c:ptCount val="4"/>
                <c:pt idx="0">
                  <c:v>12.4</c:v>
                </c:pt>
                <c:pt idx="1">
                  <c:v>17.7</c:v>
                </c:pt>
              </c:numCache>
            </c:numRef>
          </c:val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Stupac1</c:v>
                </c:pt>
              </c:strCache>
            </c:strRef>
          </c:tx>
          <c:invertIfNegative val="0"/>
          <c:cat>
            <c:strRef>
              <c:f>List1!$A$2:$A$5</c:f>
              <c:strCache>
                <c:ptCount val="2"/>
                <c:pt idx="0">
                  <c:v>žene</c:v>
                </c:pt>
                <c:pt idx="1">
                  <c:v>muškarci</c:v>
                </c:pt>
              </c:strCache>
            </c:strRef>
          </c:cat>
          <c:val>
            <c:numRef>
              <c:f>List1!$D$2:$D$5</c:f>
              <c:numCache>
                <c:formatCode>General</c:formatCode>
                <c:ptCount val="4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7028480"/>
        <c:axId val="107030016"/>
      </c:barChart>
      <c:catAx>
        <c:axId val="107028480"/>
        <c:scaling>
          <c:orientation val="minMax"/>
        </c:scaling>
        <c:delete val="0"/>
        <c:axPos val="b"/>
        <c:majorTickMark val="out"/>
        <c:minorTickMark val="none"/>
        <c:tickLblPos val="nextTo"/>
        <c:crossAx val="107030016"/>
        <c:crosses val="autoZero"/>
        <c:auto val="1"/>
        <c:lblAlgn val="ctr"/>
        <c:lblOffset val="100"/>
        <c:noMultiLvlLbl val="0"/>
      </c:catAx>
      <c:valAx>
        <c:axId val="1070300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7028480"/>
        <c:crosses val="autoZero"/>
        <c:crossBetween val="between"/>
      </c:valAx>
    </c:plotArea>
    <c:legend>
      <c:legendPos val="r"/>
      <c:legendEntry>
        <c:idx val="2"/>
        <c:delete val="1"/>
      </c:legendEntry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sr-Latn-R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layout>
        <c:manualLayout>
          <c:xMode val="edge"/>
          <c:yMode val="edge"/>
          <c:x val="0.35885219438894739"/>
          <c:y val="2.7078326725242401E-2"/>
        </c:manualLayout>
      </c:layout>
      <c:overlay val="0"/>
      <c:txPr>
        <a:bodyPr/>
        <a:lstStyle/>
        <a:p>
          <a:pPr>
            <a:defRPr sz="2400"/>
          </a:pPr>
          <a:endParaRPr lang="sr-Latn-RS"/>
        </a:p>
      </c:txPr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34193981639332538"/>
          <c:y val="0.29200741609746111"/>
          <c:w val="0.65806018360667462"/>
          <c:h val="0.70799258390253883"/>
        </c:manualLayout>
      </c:layout>
      <c:pie3D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teške ozljede žene</c:v>
                </c:pt>
              </c:strCache>
            </c:strRef>
          </c:tx>
          <c:explosion val="38"/>
          <c:dLbls>
            <c:dLbl>
              <c:idx val="0"/>
              <c:layout>
                <c:manualLayout>
                  <c:x val="-1.8900677702477502E-3"/>
                  <c:y val="-0.27420563999267533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6.6691623636021116E-2"/>
                  <c:y val="-0.10547372276139901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</c:dLbl>
            <c:showLegendKey val="0"/>
            <c:showVal val="1"/>
            <c:showCatName val="0"/>
            <c:showSerName val="0"/>
            <c:showPercent val="1"/>
            <c:showBubbleSize val="0"/>
            <c:showLeaderLines val="1"/>
          </c:dLbls>
          <c:cat>
            <c:strRef>
              <c:f>List1!$A$2:$A$5</c:f>
              <c:strCache>
                <c:ptCount val="2"/>
                <c:pt idx="0">
                  <c:v>PUR</c:v>
                </c:pt>
                <c:pt idx="1">
                  <c:v>NIJE PUR</c:v>
                </c:pt>
              </c:strCache>
            </c:strRef>
          </c:cat>
          <c:val>
            <c:numRef>
              <c:f>List1!$B$2:$B$5</c:f>
              <c:numCache>
                <c:formatCode>General</c:formatCode>
                <c:ptCount val="4"/>
                <c:pt idx="0">
                  <c:v>343</c:v>
                </c:pt>
                <c:pt idx="1">
                  <c:v>246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egendEntry>
        <c:idx val="2"/>
        <c:delete val="1"/>
      </c:legendEntry>
      <c:legendEntry>
        <c:idx val="3"/>
        <c:delete val="1"/>
      </c:legendEntry>
      <c:layout>
        <c:manualLayout>
          <c:xMode val="edge"/>
          <c:yMode val="edge"/>
          <c:x val="0.11472536585024082"/>
          <c:y val="0.44095368711036548"/>
          <c:w val="0.14484138899481638"/>
          <c:h val="0.21000407507673535"/>
        </c:manualLayout>
      </c:layout>
      <c:overlay val="0"/>
    </c:legend>
    <c:plotVisOnly val="1"/>
    <c:dispBlanksAs val="gap"/>
    <c:showDLblsOverMax val="0"/>
  </c:chart>
  <c:spPr>
    <a:solidFill>
      <a:schemeClr val="accent2">
        <a:lumMod val="40000"/>
        <a:lumOff val="60000"/>
      </a:schemeClr>
    </a:solidFill>
  </c:spPr>
  <c:txPr>
    <a:bodyPr/>
    <a:lstStyle/>
    <a:p>
      <a:pPr>
        <a:defRPr sz="1800"/>
      </a:pPr>
      <a:endParaRPr lang="sr-Latn-R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hr-HR" dirty="0" smtClean="0"/>
              <a:t>ONR</a:t>
            </a:r>
            <a:endParaRPr lang="en-US" dirty="0"/>
          </a:p>
        </c:rich>
      </c:tx>
      <c:layout>
        <c:manualLayout>
          <c:xMode val="edge"/>
          <c:yMode val="edge"/>
          <c:x val="0.21939036830044467"/>
          <c:y val="2.9951780665367522E-2"/>
        </c:manualLayout>
      </c:layout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OZLIJEĐENI NA MJESTU RADA</c:v>
                </c:pt>
              </c:strCache>
            </c:strRef>
          </c:tx>
          <c:explosion val="26"/>
          <c:dLbls>
            <c:dLbl>
              <c:idx val="0"/>
              <c:layout>
                <c:manualLayout>
                  <c:x val="-5.5427329396325456E-2"/>
                  <c:y val="-0.25598843503937008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6.4062499999999994E-2"/>
                  <c:y val="-0.17578125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</c:dLbl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List1!$A$2:$A$5</c:f>
              <c:strCache>
                <c:ptCount val="2"/>
                <c:pt idx="0">
                  <c:v>MUŠKARCI</c:v>
                </c:pt>
                <c:pt idx="1">
                  <c:v>ŽENE</c:v>
                </c:pt>
              </c:strCache>
            </c:strRef>
          </c:cat>
          <c:val>
            <c:numRef>
              <c:f>List1!$B$2:$B$5</c:f>
              <c:numCache>
                <c:formatCode>General</c:formatCode>
                <c:ptCount val="4"/>
                <c:pt idx="0">
                  <c:v>9802</c:v>
                </c:pt>
                <c:pt idx="1">
                  <c:v>6431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egendEntry>
        <c:idx val="2"/>
        <c:delete val="1"/>
      </c:legendEntry>
      <c:legendEntry>
        <c:idx val="3"/>
        <c:delete val="1"/>
      </c:legendEntry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sr-Latn-R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928018098999101E-2"/>
          <c:y val="0.12569018206500648"/>
          <c:w val="0.63869557422912604"/>
          <c:h val="0.74708555974754709"/>
        </c:manualLayout>
      </c:layout>
      <c:pie3D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ONR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7.5172897455838245E-2"/>
                  <c:y val="5.5520847759685755E-3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3.8904073789780932E-2"/>
                  <c:y val="-5.1227184802906223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List1!$A$2:$A$5</c:f>
              <c:strCache>
                <c:ptCount val="2"/>
                <c:pt idx="0">
                  <c:v>Na mjestu rada</c:v>
                </c:pt>
                <c:pt idx="1">
                  <c:v>Na putu</c:v>
                </c:pt>
              </c:strCache>
            </c:strRef>
          </c:cat>
          <c:val>
            <c:numRef>
              <c:f>List1!$B$2:$B$5</c:f>
              <c:numCache>
                <c:formatCode>General</c:formatCode>
                <c:ptCount val="4"/>
                <c:pt idx="0">
                  <c:v>13281</c:v>
                </c:pt>
                <c:pt idx="1">
                  <c:v>2954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egendEntry>
        <c:idx val="2"/>
        <c:delete val="1"/>
      </c:legendEntry>
      <c:legendEntry>
        <c:idx val="3"/>
        <c:delete val="1"/>
      </c:legendEntry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sr-Latn-RS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928018098999101E-2"/>
          <c:y val="0.12569018206500648"/>
          <c:w val="0.63869557422912604"/>
          <c:h val="0.74708555974754709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2000"/>
      </a:pPr>
      <a:endParaRPr lang="sr-Latn-RS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260629771295254"/>
          <c:y val="4.8770425455248081E-2"/>
          <c:w val="0.69198911086527404"/>
          <c:h val="0.88349484404337097"/>
        </c:manualLayout>
      </c:layout>
      <c:pie3D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3.3796216446246821E-2"/>
                  <c:y val="7.7897102043270314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2.7639296124141195E-2"/>
                  <c:y val="-9.5461595501087904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8.6878499562554681E-2"/>
                  <c:y val="-6.5662365121026536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</c:dLbl>
            <c:numFmt formatCode="0.00%" sourceLinked="0"/>
            <c:spPr>
              <a:solidFill>
                <a:schemeClr val="bg2"/>
              </a:solidFill>
            </c:spPr>
            <c:txPr>
              <a:bodyPr/>
              <a:lstStyle/>
              <a:p>
                <a:pPr>
                  <a:defRPr sz="20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1"/>
          </c:dLbls>
          <c:cat>
            <c:strRef>
              <c:f>korišt.ozs!$L$29:$L$31</c:f>
              <c:strCache>
                <c:ptCount val="3"/>
                <c:pt idx="0">
                  <c:v>1 - da</c:v>
                </c:pt>
                <c:pt idx="1">
                  <c:v>2 - ne</c:v>
                </c:pt>
                <c:pt idx="2">
                  <c:v>Nema podataka</c:v>
                </c:pt>
              </c:strCache>
            </c:strRef>
          </c:cat>
          <c:val>
            <c:numRef>
              <c:f>korišt.ozs!$M$29:$M$31</c:f>
              <c:numCache>
                <c:formatCode>General</c:formatCode>
                <c:ptCount val="3"/>
                <c:pt idx="0">
                  <c:v>10507</c:v>
                </c:pt>
                <c:pt idx="1">
                  <c:v>2203</c:v>
                </c:pt>
                <c:pt idx="2">
                  <c:v>571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78105891662470328"/>
          <c:y val="3.1883374128795661E-2"/>
          <c:w val="0.21610876119823866"/>
          <c:h val="0.40915388486246629"/>
        </c:manualLayout>
      </c:layout>
      <c:overlay val="0"/>
      <c:txPr>
        <a:bodyPr/>
        <a:lstStyle/>
        <a:p>
          <a:pPr rtl="0">
            <a:defRPr sz="24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sr-Latn-RS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0"/>
    <c:view3D>
      <c:rotX val="30"/>
      <c:rotY val="20"/>
      <c:depthPercent val="110"/>
      <c:rAngAx val="0"/>
      <c:perspective val="1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2.1739695621015527E-2"/>
          <c:w val="0.82117920191482918"/>
          <c:h val="0.95823439868929428"/>
        </c:manualLayout>
      </c:layout>
      <c:pie3DChart>
        <c:varyColors val="1"/>
        <c:ser>
          <c:idx val="0"/>
          <c:order val="0"/>
          <c:explosion val="8"/>
          <c:dPt>
            <c:idx val="1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c:spPr>
          </c:dPt>
          <c:dPt>
            <c:idx val="2"/>
            <c:bubble3D val="0"/>
            <c:explosion val="53"/>
          </c:dPt>
          <c:dPt>
            <c:idx val="3"/>
            <c:bubble3D val="0"/>
            <c:explosion val="38"/>
            <c:spPr>
              <a:solidFill>
                <a:srgbClr val="FF0000"/>
              </a:solidFill>
            </c:spPr>
          </c:dPt>
          <c:dPt>
            <c:idx val="4"/>
            <c:bubble3D val="0"/>
            <c:explosion val="20"/>
          </c:dPt>
          <c:dLbls>
            <c:dLbl>
              <c:idx val="0"/>
              <c:layout>
                <c:manualLayout>
                  <c:x val="9.2292394011630946E-2"/>
                  <c:y val="0.10992163420261325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0.10483037215808776"/>
                  <c:y val="-0.11364126443570417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0.18308806572588154"/>
                  <c:y val="-9.4867852344046072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7.0131161544472714E-2"/>
                  <c:y val="-8.9407541603059387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9.2127142057896558E-2"/>
                  <c:y val="3.1457653993333966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</c:dLbl>
            <c:numFmt formatCode="0.00%" sourceLinked="0"/>
            <c:showLegendKey val="0"/>
            <c:showVal val="1"/>
            <c:showCatName val="0"/>
            <c:showSerName val="0"/>
            <c:showPercent val="1"/>
            <c:showBubbleSize val="0"/>
            <c:showLeaderLines val="1"/>
          </c:dLbls>
          <c:cat>
            <c:strRef>
              <c:f>'težina onr'!$J$32:$J$36</c:f>
              <c:strCache>
                <c:ptCount val="5"/>
                <c:pt idx="0">
                  <c:v>1 - laka</c:v>
                </c:pt>
                <c:pt idx="1">
                  <c:v>2 - teška</c:v>
                </c:pt>
                <c:pt idx="2">
                  <c:v>3 - skupna</c:v>
                </c:pt>
                <c:pt idx="3">
                  <c:v>4 - smrtna</c:v>
                </c:pt>
                <c:pt idx="4">
                  <c:v>Nema podataka</c:v>
                </c:pt>
              </c:strCache>
            </c:strRef>
          </c:cat>
          <c:val>
            <c:numRef>
              <c:f>'težina onr'!$K$32:$K$36</c:f>
              <c:numCache>
                <c:formatCode>General</c:formatCode>
                <c:ptCount val="5"/>
                <c:pt idx="0">
                  <c:v>11216</c:v>
                </c:pt>
                <c:pt idx="1">
                  <c:v>1989</c:v>
                </c:pt>
                <c:pt idx="2">
                  <c:v>47</c:v>
                </c:pt>
                <c:pt idx="3">
                  <c:v>18</c:v>
                </c:pt>
                <c:pt idx="4">
                  <c:v>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7632919857620537"/>
          <c:y val="0.37060587064697903"/>
          <c:w val="0.22830455016652329"/>
          <c:h val="0.39332064127981936"/>
        </c:manualLayout>
      </c:layout>
      <c:overlay val="0"/>
      <c:txPr>
        <a:bodyPr/>
        <a:lstStyle/>
        <a:p>
          <a:pPr rtl="0">
            <a:defRPr/>
          </a:pPr>
          <a:endParaRPr lang="sr-Latn-R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sr-Latn-R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udio 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List1!$A$2:$A$8</c:f>
              <c:strCache>
                <c:ptCount val="7"/>
                <c:pt idx="0">
                  <c:v>vojna</c:v>
                </c:pt>
                <c:pt idx="1">
                  <c:v>znanstveni</c:v>
                </c:pt>
                <c:pt idx="2">
                  <c:v>administracija</c:v>
                </c:pt>
                <c:pt idx="3">
                  <c:v>uslužna dj.</c:v>
                </c:pt>
                <c:pt idx="4">
                  <c:v>obrtnici</c:v>
                </c:pt>
                <c:pt idx="5">
                  <c:v>rukovatelji</c:v>
                </c:pt>
                <c:pt idx="6">
                  <c:v>jednostavna</c:v>
                </c:pt>
              </c:strCache>
            </c:strRef>
          </c:cat>
          <c:val>
            <c:numRef>
              <c:f>List1!$B$2:$B$8</c:f>
              <c:numCache>
                <c:formatCode>General</c:formatCode>
                <c:ptCount val="7"/>
                <c:pt idx="0">
                  <c:v>87.2</c:v>
                </c:pt>
                <c:pt idx="1">
                  <c:v>60.1</c:v>
                </c:pt>
                <c:pt idx="2">
                  <c:v>65.7</c:v>
                </c:pt>
                <c:pt idx="3">
                  <c:v>83.2</c:v>
                </c:pt>
                <c:pt idx="4">
                  <c:v>91.9</c:v>
                </c:pt>
                <c:pt idx="5">
                  <c:v>95.7</c:v>
                </c:pt>
                <c:pt idx="6">
                  <c:v>95.7</c:v>
                </c:pt>
              </c:numCache>
            </c:numRef>
          </c:val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Stupac2</c:v>
                </c:pt>
              </c:strCache>
            </c:strRef>
          </c:tx>
          <c:invertIfNegative val="0"/>
          <c:cat>
            <c:strRef>
              <c:f>List1!$A$2:$A$8</c:f>
              <c:strCache>
                <c:ptCount val="7"/>
                <c:pt idx="0">
                  <c:v>vojna</c:v>
                </c:pt>
                <c:pt idx="1">
                  <c:v>znanstveni</c:v>
                </c:pt>
                <c:pt idx="2">
                  <c:v>administracija</c:v>
                </c:pt>
                <c:pt idx="3">
                  <c:v>uslužna dj.</c:v>
                </c:pt>
                <c:pt idx="4">
                  <c:v>obrtnici</c:v>
                </c:pt>
                <c:pt idx="5">
                  <c:v>rukovatelji</c:v>
                </c:pt>
                <c:pt idx="6">
                  <c:v>jednostavna</c:v>
                </c:pt>
              </c:strCache>
            </c:strRef>
          </c:cat>
          <c:val>
            <c:numRef>
              <c:f>List1!$C$2:$C$8</c:f>
              <c:numCache>
                <c:formatCode>General</c:formatCode>
                <c:ptCount val="7"/>
              </c:numCache>
            </c:numRef>
          </c:val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Skup 3</c:v>
                </c:pt>
              </c:strCache>
            </c:strRef>
          </c:tx>
          <c:invertIfNegative val="0"/>
          <c:cat>
            <c:strRef>
              <c:f>List1!$A$2:$A$8</c:f>
              <c:strCache>
                <c:ptCount val="7"/>
                <c:pt idx="0">
                  <c:v>vojna</c:v>
                </c:pt>
                <c:pt idx="1">
                  <c:v>znanstveni</c:v>
                </c:pt>
                <c:pt idx="2">
                  <c:v>administracija</c:v>
                </c:pt>
                <c:pt idx="3">
                  <c:v>uslužna dj.</c:v>
                </c:pt>
                <c:pt idx="4">
                  <c:v>obrtnici</c:v>
                </c:pt>
                <c:pt idx="5">
                  <c:v>rukovatelji</c:v>
                </c:pt>
                <c:pt idx="6">
                  <c:v>jednostavna</c:v>
                </c:pt>
              </c:strCache>
            </c:strRef>
          </c:cat>
          <c:val>
            <c:numRef>
              <c:f>List1!$D$2:$D$8</c:f>
              <c:numCache>
                <c:formatCode>General</c:formatCode>
                <c:ptCount val="7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8509568"/>
        <c:axId val="78511104"/>
      </c:barChart>
      <c:catAx>
        <c:axId val="78509568"/>
        <c:scaling>
          <c:orientation val="minMax"/>
        </c:scaling>
        <c:delete val="0"/>
        <c:axPos val="b"/>
        <c:majorTickMark val="out"/>
        <c:minorTickMark val="none"/>
        <c:tickLblPos val="nextTo"/>
        <c:crossAx val="78511104"/>
        <c:crosses val="autoZero"/>
        <c:auto val="1"/>
        <c:lblAlgn val="ctr"/>
        <c:lblOffset val="100"/>
        <c:noMultiLvlLbl val="0"/>
      </c:catAx>
      <c:valAx>
        <c:axId val="78511104"/>
        <c:scaling>
          <c:orientation val="minMax"/>
          <c:max val="1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8509568"/>
        <c:crosses val="autoZero"/>
        <c:crossBetween val="between"/>
      </c:valAx>
    </c:plotArea>
    <c:legend>
      <c:legendPos val="r"/>
      <c:legendEntry>
        <c:idx val="1"/>
        <c:delete val="1"/>
      </c:legendEntry>
      <c:legendEntry>
        <c:idx val="2"/>
        <c:delete val="1"/>
      </c:legendEntry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sr-Latn-R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NIJE PUR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9.3662893700787397E-2"/>
                  <c:y val="-0.32708661417322837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8.6328083989501314E-2"/>
                  <c:y val="-0.21069168307086614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2800"/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1"/>
          </c:dLbls>
          <c:cat>
            <c:strRef>
              <c:f>List1!$A$2:$A$5</c:f>
              <c:strCache>
                <c:ptCount val="2"/>
                <c:pt idx="0">
                  <c:v>DA</c:v>
                </c:pt>
                <c:pt idx="1">
                  <c:v>NE</c:v>
                </c:pt>
              </c:strCache>
            </c:strRef>
          </c:cat>
          <c:val>
            <c:numRef>
              <c:f>List1!$B$2:$B$5</c:f>
              <c:numCache>
                <c:formatCode>General</c:formatCode>
                <c:ptCount val="4"/>
                <c:pt idx="0">
                  <c:v>1128</c:v>
                </c:pt>
                <c:pt idx="1">
                  <c:v>926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egendEntry>
        <c:idx val="2"/>
        <c:delete val="1"/>
      </c:legendEntry>
      <c:legendEntry>
        <c:idx val="3"/>
        <c:delete val="1"/>
      </c:legendEntry>
      <c:layout/>
      <c:overlay val="0"/>
      <c:txPr>
        <a:bodyPr/>
        <a:lstStyle/>
        <a:p>
          <a:pPr>
            <a:defRPr sz="2400"/>
          </a:pPr>
          <a:endParaRPr lang="sr-Latn-R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sr-Latn-RS"/>
    </a:p>
  </c:tx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'[Grafikon u programu Microsoft PowerPoint]List1'!$B$1</c:f>
              <c:strCache>
                <c:ptCount val="1"/>
                <c:pt idx="0">
                  <c:v>15 do 24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5.0552407787299884E-3"/>
                  <c:y val="-3.477704355228136E-2"/>
                </c:manualLayout>
              </c:layout>
              <c:tx>
                <c:rich>
                  <a:bodyPr/>
                  <a:lstStyle/>
                  <a:p>
                    <a:r>
                      <a:rPr lang="hr-HR" b="1" dirty="0" smtClean="0"/>
                      <a:t>(</a:t>
                    </a:r>
                    <a:r>
                      <a:rPr lang="hr-HR" b="1" dirty="0"/>
                      <a:t>90,1%)</a:t>
                    </a:r>
                  </a:p>
                  <a:p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0110481557459977E-2"/>
                  <c:y val="-7.4522236183460055E-3"/>
                </c:manualLayout>
              </c:layout>
              <c:tx>
                <c:rich>
                  <a:bodyPr/>
                  <a:lstStyle/>
                  <a:p>
                    <a:r>
                      <a:rPr lang="hr-HR" b="1" dirty="0" smtClean="0"/>
                      <a:t>9,6</a:t>
                    </a:r>
                    <a:r>
                      <a:rPr lang="hr-HR" b="1" dirty="0"/>
                      <a:t>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1795561817036639E-2"/>
                  <c:y val="-4.96814907889733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3480642076613302E-2"/>
                  <c:y val="-4.9681490788973373E-3"/>
                </c:manualLayout>
              </c:layout>
              <c:tx>
                <c:rich>
                  <a:bodyPr/>
                  <a:lstStyle/>
                  <a:p>
                    <a:r>
                      <a:rPr lang="hr-HR" dirty="0" smtClean="0"/>
                      <a:t>0,2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'[Grafikon u programu Microsoft PowerPoint]List1'!$A$2:$A$5</c:f>
              <c:strCache>
                <c:ptCount val="4"/>
                <c:pt idx="0">
                  <c:v>laka</c:v>
                </c:pt>
                <c:pt idx="1">
                  <c:v>teška</c:v>
                </c:pt>
                <c:pt idx="2">
                  <c:v>smrtna</c:v>
                </c:pt>
                <c:pt idx="3">
                  <c:v>nema podataka</c:v>
                </c:pt>
              </c:strCache>
            </c:strRef>
          </c:cat>
          <c:val>
            <c:numRef>
              <c:f>'[Grafikon u programu Microsoft PowerPoint]List1'!$B$2:$B$5</c:f>
              <c:numCache>
                <c:formatCode>General</c:formatCode>
                <c:ptCount val="4"/>
                <c:pt idx="0">
                  <c:v>1107</c:v>
                </c:pt>
                <c:pt idx="1">
                  <c:v>118</c:v>
                </c:pt>
                <c:pt idx="2">
                  <c:v>0</c:v>
                </c:pt>
                <c:pt idx="3">
                  <c:v>7</c:v>
                </c:pt>
              </c:numCache>
            </c:numRef>
          </c:val>
        </c:ser>
        <c:ser>
          <c:idx val="1"/>
          <c:order val="1"/>
          <c:tx>
            <c:strRef>
              <c:f>'[Grafikon u programu Microsoft PowerPoint]List1'!$C$1</c:f>
              <c:strCache>
                <c:ptCount val="1"/>
                <c:pt idx="0">
                  <c:v>25 do 49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0110481557459977E-2"/>
                  <c:y val="-9.9362981577946746E-3"/>
                </c:manualLayout>
              </c:layout>
              <c:tx>
                <c:rich>
                  <a:bodyPr/>
                  <a:lstStyle/>
                  <a:p>
                    <a:r>
                      <a:rPr lang="hr-HR" b="1" dirty="0" smtClean="0"/>
                      <a:t>86,1%</a:t>
                    </a:r>
                  </a:p>
                  <a:p>
                    <a:endParaRPr lang="en-US" b="1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6850802595766629E-2"/>
                  <c:y val="-2.4840745394486684E-2"/>
                </c:manualLayout>
              </c:layout>
              <c:tx>
                <c:rich>
                  <a:bodyPr/>
                  <a:lstStyle/>
                  <a:p>
                    <a:r>
                      <a:rPr lang="hr-HR" b="1" dirty="0" smtClean="0"/>
                      <a:t>13,7%</a:t>
                    </a:r>
                    <a:endParaRPr lang="en-US" b="1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8.4254012978833143E-3"/>
                  <c:y val="-4.9681490788973373E-3"/>
                </c:manualLayout>
              </c:layout>
              <c:tx>
                <c:rich>
                  <a:bodyPr/>
                  <a:lstStyle/>
                  <a:p>
                    <a:r>
                      <a:rPr lang="hr-HR" b="1" dirty="0" smtClean="0"/>
                      <a:t>0,1%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1795561817036639E-2"/>
                  <c:y val="-2.4840745394486686E-3"/>
                </c:manualLayout>
              </c:layout>
              <c:tx>
                <c:rich>
                  <a:bodyPr/>
                  <a:lstStyle/>
                  <a:p>
                    <a:r>
                      <a:rPr lang="hr-HR" dirty="0" smtClean="0"/>
                      <a:t>0,2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'[Grafikon u programu Microsoft PowerPoint]List1'!$A$2:$A$5</c:f>
              <c:strCache>
                <c:ptCount val="4"/>
                <c:pt idx="0">
                  <c:v>laka</c:v>
                </c:pt>
                <c:pt idx="1">
                  <c:v>teška</c:v>
                </c:pt>
                <c:pt idx="2">
                  <c:v>smrtna</c:v>
                </c:pt>
                <c:pt idx="3">
                  <c:v>nema podataka</c:v>
                </c:pt>
              </c:strCache>
            </c:strRef>
          </c:cat>
          <c:val>
            <c:numRef>
              <c:f>'[Grafikon u programu Microsoft PowerPoint]List1'!$C$2:$C$5</c:f>
              <c:numCache>
                <c:formatCode>General</c:formatCode>
                <c:ptCount val="4"/>
                <c:pt idx="0">
                  <c:v>7015</c:v>
                </c:pt>
                <c:pt idx="1">
                  <c:v>1117</c:v>
                </c:pt>
                <c:pt idx="2">
                  <c:v>8</c:v>
                </c:pt>
                <c:pt idx="3">
                  <c:v>10</c:v>
                </c:pt>
              </c:numCache>
            </c:numRef>
          </c:val>
        </c:ser>
        <c:ser>
          <c:idx val="2"/>
          <c:order val="2"/>
          <c:tx>
            <c:strRef>
              <c:f>'[Grafikon u programu Microsoft PowerPoint]List1'!$D$1</c:f>
              <c:strCache>
                <c:ptCount val="1"/>
                <c:pt idx="0">
                  <c:v>50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8646364412803268E-2"/>
                  <c:y val="-3.2292969012832691E-2"/>
                </c:manualLayout>
              </c:layout>
              <c:tx>
                <c:rich>
                  <a:bodyPr/>
                  <a:lstStyle/>
                  <a:p>
                    <a:r>
                      <a:rPr lang="hr-HR" b="1" u="sng" dirty="0" smtClean="0">
                        <a:solidFill>
                          <a:srgbClr val="C00000"/>
                        </a:solidFill>
                      </a:rPr>
                      <a:t>79,6</a:t>
                    </a:r>
                    <a:r>
                      <a:rPr lang="hr-HR" b="1" u="sng" dirty="0">
                        <a:solidFill>
                          <a:srgbClr val="C00000"/>
                        </a:solidFill>
                      </a:rPr>
                      <a:t>%</a:t>
                    </a:r>
                  </a:p>
                  <a:p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5386685451109914E-2"/>
                  <c:y val="-7.4522236183460055E-3"/>
                </c:manualLayout>
              </c:layout>
              <c:tx>
                <c:rich>
                  <a:bodyPr/>
                  <a:lstStyle/>
                  <a:p>
                    <a:r>
                      <a:rPr lang="hr-HR" b="1" u="sng" dirty="0" smtClean="0">
                        <a:solidFill>
                          <a:srgbClr val="C00000"/>
                        </a:solidFill>
                      </a:rPr>
                      <a:t>20,1</a:t>
                    </a:r>
                    <a:r>
                      <a:rPr lang="hr-HR" b="1" u="sng" dirty="0">
                        <a:solidFill>
                          <a:srgbClr val="C00000"/>
                        </a:solidFill>
                      </a:rPr>
                      <a:t>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3.5386685451109914E-2"/>
                  <c:y val="4.9681490788973373E-3"/>
                </c:manualLayout>
              </c:layout>
              <c:tx>
                <c:rich>
                  <a:bodyPr/>
                  <a:lstStyle/>
                  <a:p>
                    <a:r>
                      <a:rPr lang="hr-HR" b="1" u="sng" dirty="0" smtClean="0">
                        <a:solidFill>
                          <a:srgbClr val="C00000"/>
                        </a:solidFill>
                      </a:rPr>
                      <a:t>0,2</a:t>
                    </a:r>
                    <a:r>
                      <a:rPr lang="hr-HR" b="1" u="sng" dirty="0">
                        <a:solidFill>
                          <a:srgbClr val="C00000"/>
                        </a:solidFill>
                      </a:rPr>
                      <a:t>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685080259576675E-2"/>
                  <c:y val="-4.9681490788973373E-3"/>
                </c:manualLayout>
              </c:layout>
              <c:tx>
                <c:rich>
                  <a:bodyPr/>
                  <a:lstStyle/>
                  <a:p>
                    <a:r>
                      <a:rPr lang="hr-HR" dirty="0" smtClean="0"/>
                      <a:t>0,3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 u="sng">
                    <a:solidFill>
                      <a:srgbClr val="C00000"/>
                    </a:solidFill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'[Grafikon u programu Microsoft PowerPoint]List1'!$A$2:$A$5</c:f>
              <c:strCache>
                <c:ptCount val="4"/>
                <c:pt idx="0">
                  <c:v>laka</c:v>
                </c:pt>
                <c:pt idx="1">
                  <c:v>teška</c:v>
                </c:pt>
                <c:pt idx="2">
                  <c:v>smrtna</c:v>
                </c:pt>
                <c:pt idx="3">
                  <c:v>nema podataka</c:v>
                </c:pt>
              </c:strCache>
            </c:strRef>
          </c:cat>
          <c:val>
            <c:numRef>
              <c:f>'[Grafikon u programu Microsoft PowerPoint]List1'!$D$2:$D$5</c:f>
              <c:numCache>
                <c:formatCode>General</c:formatCode>
                <c:ptCount val="4"/>
                <c:pt idx="0">
                  <c:v>3005</c:v>
                </c:pt>
                <c:pt idx="1">
                  <c:v>759</c:v>
                </c:pt>
                <c:pt idx="2">
                  <c:v>8</c:v>
                </c:pt>
                <c:pt idx="3">
                  <c:v>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gapDepth val="406"/>
        <c:shape val="box"/>
        <c:axId val="88962176"/>
        <c:axId val="88963712"/>
        <c:axId val="0"/>
      </c:bar3DChart>
      <c:catAx>
        <c:axId val="88962176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b="1"/>
            </a:pPr>
            <a:endParaRPr lang="sr-Latn-RS"/>
          </a:p>
        </c:txPr>
        <c:crossAx val="88963712"/>
        <c:crosses val="autoZero"/>
        <c:auto val="1"/>
        <c:lblAlgn val="ctr"/>
        <c:lblOffset val="100"/>
        <c:noMultiLvlLbl val="0"/>
      </c:catAx>
      <c:valAx>
        <c:axId val="8896371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88962176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600">
          <a:latin typeface="Times New Roman" panose="02020603050405020304" pitchFamily="18" charset="0"/>
          <a:cs typeface="Times New Roman" panose="02020603050405020304" pitchFamily="18" charset="0"/>
        </a:defRPr>
      </a:pPr>
      <a:endParaRPr lang="sr-Latn-RS"/>
    </a:p>
  </c:txPr>
  <c:externalData r:id="rId2">
    <c:autoUpdate val="0"/>
  </c:externalData>
  <c:userShapes r:id="rId3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5B5E18B-F00E-45C6-BB5A-317F5EE8491C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C19B5DF1-AA94-4648-AEDB-1963B243F32E}">
      <dgm:prSet phldrT="[Tekst]"/>
      <dgm:spPr/>
      <dgm:t>
        <a:bodyPr/>
        <a:lstStyle/>
        <a:p>
          <a:r>
            <a:rPr lang="hr-HR" dirty="0" smtClean="0"/>
            <a:t>Kretanje (hodanje, ulaženje, skakanje…)</a:t>
          </a:r>
          <a:endParaRPr lang="hr-HR" dirty="0"/>
        </a:p>
      </dgm:t>
    </dgm:pt>
    <dgm:pt modelId="{ECF105C3-5459-440A-9F06-01C98B8164C7}" type="parTrans" cxnId="{51E17494-2FB8-4E45-82B1-5075E0B5BF26}">
      <dgm:prSet/>
      <dgm:spPr/>
      <dgm:t>
        <a:bodyPr/>
        <a:lstStyle/>
        <a:p>
          <a:endParaRPr lang="hr-HR"/>
        </a:p>
      </dgm:t>
    </dgm:pt>
    <dgm:pt modelId="{EC408CEB-5FF0-4753-B931-EC407E879603}" type="sibTrans" cxnId="{51E17494-2FB8-4E45-82B1-5075E0B5BF26}">
      <dgm:prSet/>
      <dgm:spPr/>
      <dgm:t>
        <a:bodyPr/>
        <a:lstStyle/>
        <a:p>
          <a:endParaRPr lang="hr-HR"/>
        </a:p>
      </dgm:t>
    </dgm:pt>
    <dgm:pt modelId="{F4D65170-0B78-440E-B6ED-EDE6CD3A9F8D}">
      <dgm:prSet phldrT="[Tekst]"/>
      <dgm:spPr/>
      <dgm:t>
        <a:bodyPr/>
        <a:lstStyle/>
        <a:p>
          <a:r>
            <a:rPr lang="hr-HR" dirty="0" smtClean="0"/>
            <a:t>Po kome ili čemu?</a:t>
          </a:r>
          <a:endParaRPr lang="hr-HR" dirty="0"/>
        </a:p>
      </dgm:t>
    </dgm:pt>
    <dgm:pt modelId="{94CBA00D-1DBA-4FCA-AF90-8F2965A43956}" type="parTrans" cxnId="{B9CF2C72-7A8E-4082-B270-4ACE1FB567DD}">
      <dgm:prSet/>
      <dgm:spPr/>
      <dgm:t>
        <a:bodyPr/>
        <a:lstStyle/>
        <a:p>
          <a:endParaRPr lang="hr-HR"/>
        </a:p>
      </dgm:t>
    </dgm:pt>
    <dgm:pt modelId="{586927F0-BB0B-490A-9082-0E87120E4CCF}" type="sibTrans" cxnId="{B9CF2C72-7A8E-4082-B270-4ACE1FB567DD}">
      <dgm:prSet/>
      <dgm:spPr/>
      <dgm:t>
        <a:bodyPr/>
        <a:lstStyle/>
        <a:p>
          <a:endParaRPr lang="hr-HR"/>
        </a:p>
      </dgm:t>
    </dgm:pt>
    <dgm:pt modelId="{6A8E7B63-E71E-4852-84F9-B4F8109DE82E}">
      <dgm:prSet phldrT="[Tekst]"/>
      <dgm:spPr/>
      <dgm:t>
        <a:bodyPr/>
        <a:lstStyle/>
        <a:p>
          <a:r>
            <a:rPr lang="hr-HR" dirty="0" smtClean="0"/>
            <a:t>Zbog koga ili čega?</a:t>
          </a:r>
          <a:endParaRPr lang="hr-HR" dirty="0"/>
        </a:p>
      </dgm:t>
    </dgm:pt>
    <dgm:pt modelId="{13B17729-BCB3-429B-88FF-AE71248A7CA4}" type="parTrans" cxnId="{01BAFDC5-3254-4C58-8C79-F4BE3E0E23AE}">
      <dgm:prSet/>
      <dgm:spPr/>
      <dgm:t>
        <a:bodyPr/>
        <a:lstStyle/>
        <a:p>
          <a:endParaRPr lang="hr-HR"/>
        </a:p>
      </dgm:t>
    </dgm:pt>
    <dgm:pt modelId="{0290D4AE-3CB7-4F7C-A051-FEE6ACCD7ECC}" type="sibTrans" cxnId="{01BAFDC5-3254-4C58-8C79-F4BE3E0E23AE}">
      <dgm:prSet/>
      <dgm:spPr/>
      <dgm:t>
        <a:bodyPr/>
        <a:lstStyle/>
        <a:p>
          <a:endParaRPr lang="hr-HR"/>
        </a:p>
      </dgm:t>
    </dgm:pt>
    <dgm:pt modelId="{F327E091-8A41-43B3-B996-08AA160DA33F}" type="pres">
      <dgm:prSet presAssocID="{D5B5E18B-F00E-45C6-BB5A-317F5EE8491C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5554B8E6-1CD2-41BB-95CD-6D883DA92CEB}" type="pres">
      <dgm:prSet presAssocID="{C19B5DF1-AA94-4648-AEDB-1963B243F32E}" presName="parentLin" presStyleCnt="0"/>
      <dgm:spPr/>
    </dgm:pt>
    <dgm:pt modelId="{880392FE-25D2-420E-9B24-C9FEC512B462}" type="pres">
      <dgm:prSet presAssocID="{C19B5DF1-AA94-4648-AEDB-1963B243F32E}" presName="parentLeftMargin" presStyleLbl="node1" presStyleIdx="0" presStyleCnt="3"/>
      <dgm:spPr/>
      <dgm:t>
        <a:bodyPr/>
        <a:lstStyle/>
        <a:p>
          <a:endParaRPr lang="hr-HR"/>
        </a:p>
      </dgm:t>
    </dgm:pt>
    <dgm:pt modelId="{39F93138-170F-4765-87CF-65B4F3B9E85D}" type="pres">
      <dgm:prSet presAssocID="{C19B5DF1-AA94-4648-AEDB-1963B243F32E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EEA8965-AC98-4ABE-8305-EE1C6A51071B}" type="pres">
      <dgm:prSet presAssocID="{C19B5DF1-AA94-4648-AEDB-1963B243F32E}" presName="negativeSpace" presStyleCnt="0"/>
      <dgm:spPr/>
    </dgm:pt>
    <dgm:pt modelId="{1125FD17-1882-407C-A131-7A7EA2869454}" type="pres">
      <dgm:prSet presAssocID="{C19B5DF1-AA94-4648-AEDB-1963B243F32E}" presName="childText" presStyleLbl="conFgAcc1" presStyleIdx="0" presStyleCnt="3" custLinFactY="-154805" custLinFactNeighborX="-4725" custLinFactNeighborY="-200000">
        <dgm:presLayoutVars>
          <dgm:bulletEnabled val="1"/>
        </dgm:presLayoutVars>
      </dgm:prSet>
      <dgm:spPr/>
    </dgm:pt>
    <dgm:pt modelId="{748854C0-BF1B-4FD5-A0E8-36EFF5A947E3}" type="pres">
      <dgm:prSet presAssocID="{EC408CEB-5FF0-4753-B931-EC407E879603}" presName="spaceBetweenRectangles" presStyleCnt="0"/>
      <dgm:spPr/>
    </dgm:pt>
    <dgm:pt modelId="{880F1551-7F75-4A90-9CF0-A67617B0CABB}" type="pres">
      <dgm:prSet presAssocID="{F4D65170-0B78-440E-B6ED-EDE6CD3A9F8D}" presName="parentLin" presStyleCnt="0"/>
      <dgm:spPr/>
    </dgm:pt>
    <dgm:pt modelId="{9803ACEB-4FA2-451E-8E67-53D85D4B874C}" type="pres">
      <dgm:prSet presAssocID="{F4D65170-0B78-440E-B6ED-EDE6CD3A9F8D}" presName="parentLeftMargin" presStyleLbl="node1" presStyleIdx="0" presStyleCnt="3"/>
      <dgm:spPr/>
      <dgm:t>
        <a:bodyPr/>
        <a:lstStyle/>
        <a:p>
          <a:endParaRPr lang="hr-HR"/>
        </a:p>
      </dgm:t>
    </dgm:pt>
    <dgm:pt modelId="{7B69BDE3-B09A-4492-8C82-A5EE3C1C01DC}" type="pres">
      <dgm:prSet presAssocID="{F4D65170-0B78-440E-B6ED-EDE6CD3A9F8D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8D805CD-72E7-43AC-80DA-A3A121C63820}" type="pres">
      <dgm:prSet presAssocID="{F4D65170-0B78-440E-B6ED-EDE6CD3A9F8D}" presName="negativeSpace" presStyleCnt="0"/>
      <dgm:spPr/>
    </dgm:pt>
    <dgm:pt modelId="{23DDC699-D523-4C8E-8CA4-692705EF08F0}" type="pres">
      <dgm:prSet presAssocID="{F4D65170-0B78-440E-B6ED-EDE6CD3A9F8D}" presName="childText" presStyleLbl="conFgAcc1" presStyleIdx="1" presStyleCnt="3">
        <dgm:presLayoutVars>
          <dgm:bulletEnabled val="1"/>
        </dgm:presLayoutVars>
      </dgm:prSet>
      <dgm:spPr/>
    </dgm:pt>
    <dgm:pt modelId="{154437CD-5481-4686-973B-091751C7B601}" type="pres">
      <dgm:prSet presAssocID="{586927F0-BB0B-490A-9082-0E87120E4CCF}" presName="spaceBetweenRectangles" presStyleCnt="0"/>
      <dgm:spPr/>
    </dgm:pt>
    <dgm:pt modelId="{E7943264-091E-4865-811C-F6154914DE21}" type="pres">
      <dgm:prSet presAssocID="{6A8E7B63-E71E-4852-84F9-B4F8109DE82E}" presName="parentLin" presStyleCnt="0"/>
      <dgm:spPr/>
    </dgm:pt>
    <dgm:pt modelId="{183DF5E4-F59D-40D5-8772-557B95136866}" type="pres">
      <dgm:prSet presAssocID="{6A8E7B63-E71E-4852-84F9-B4F8109DE82E}" presName="parentLeftMargin" presStyleLbl="node1" presStyleIdx="1" presStyleCnt="3"/>
      <dgm:spPr/>
      <dgm:t>
        <a:bodyPr/>
        <a:lstStyle/>
        <a:p>
          <a:endParaRPr lang="hr-HR"/>
        </a:p>
      </dgm:t>
    </dgm:pt>
    <dgm:pt modelId="{E87E4B61-D448-488B-892E-ED3EF26F6155}" type="pres">
      <dgm:prSet presAssocID="{6A8E7B63-E71E-4852-84F9-B4F8109DE82E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835EA91-FA3F-4049-A4D5-0EED030EF7C5}" type="pres">
      <dgm:prSet presAssocID="{6A8E7B63-E71E-4852-84F9-B4F8109DE82E}" presName="negativeSpace" presStyleCnt="0"/>
      <dgm:spPr/>
    </dgm:pt>
    <dgm:pt modelId="{0D73B735-0E10-4761-8E64-278674847A72}" type="pres">
      <dgm:prSet presAssocID="{6A8E7B63-E71E-4852-84F9-B4F8109DE82E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7A22F2A6-A24C-4137-9103-9D83A14F3D67}" type="presOf" srcId="{6A8E7B63-E71E-4852-84F9-B4F8109DE82E}" destId="{E87E4B61-D448-488B-892E-ED3EF26F6155}" srcOrd="1" destOrd="0" presId="urn:microsoft.com/office/officeart/2005/8/layout/list1"/>
    <dgm:cxn modelId="{323DA4E6-866E-40DB-91E0-58E99177532C}" type="presOf" srcId="{C19B5DF1-AA94-4648-AEDB-1963B243F32E}" destId="{39F93138-170F-4765-87CF-65B4F3B9E85D}" srcOrd="1" destOrd="0" presId="urn:microsoft.com/office/officeart/2005/8/layout/list1"/>
    <dgm:cxn modelId="{697EC8B5-2834-47D1-9C5A-11F18ADDD570}" type="presOf" srcId="{F4D65170-0B78-440E-B6ED-EDE6CD3A9F8D}" destId="{9803ACEB-4FA2-451E-8E67-53D85D4B874C}" srcOrd="0" destOrd="0" presId="urn:microsoft.com/office/officeart/2005/8/layout/list1"/>
    <dgm:cxn modelId="{666D0E1D-2278-494D-8430-E153C5754290}" type="presOf" srcId="{6A8E7B63-E71E-4852-84F9-B4F8109DE82E}" destId="{183DF5E4-F59D-40D5-8772-557B95136866}" srcOrd="0" destOrd="0" presId="urn:microsoft.com/office/officeart/2005/8/layout/list1"/>
    <dgm:cxn modelId="{21B39C05-6252-4F4A-9CAA-0F48DB090A01}" type="presOf" srcId="{F4D65170-0B78-440E-B6ED-EDE6CD3A9F8D}" destId="{7B69BDE3-B09A-4492-8C82-A5EE3C1C01DC}" srcOrd="1" destOrd="0" presId="urn:microsoft.com/office/officeart/2005/8/layout/list1"/>
    <dgm:cxn modelId="{B9CF2C72-7A8E-4082-B270-4ACE1FB567DD}" srcId="{D5B5E18B-F00E-45C6-BB5A-317F5EE8491C}" destId="{F4D65170-0B78-440E-B6ED-EDE6CD3A9F8D}" srcOrd="1" destOrd="0" parTransId="{94CBA00D-1DBA-4FCA-AF90-8F2965A43956}" sibTransId="{586927F0-BB0B-490A-9082-0E87120E4CCF}"/>
    <dgm:cxn modelId="{1D0CB3DE-E465-4F98-BFAF-E55D9A9FE844}" type="presOf" srcId="{C19B5DF1-AA94-4648-AEDB-1963B243F32E}" destId="{880392FE-25D2-420E-9B24-C9FEC512B462}" srcOrd="0" destOrd="0" presId="urn:microsoft.com/office/officeart/2005/8/layout/list1"/>
    <dgm:cxn modelId="{41E84CFA-4EA5-4B39-AAEC-73B125B39272}" type="presOf" srcId="{D5B5E18B-F00E-45C6-BB5A-317F5EE8491C}" destId="{F327E091-8A41-43B3-B996-08AA160DA33F}" srcOrd="0" destOrd="0" presId="urn:microsoft.com/office/officeart/2005/8/layout/list1"/>
    <dgm:cxn modelId="{51E17494-2FB8-4E45-82B1-5075E0B5BF26}" srcId="{D5B5E18B-F00E-45C6-BB5A-317F5EE8491C}" destId="{C19B5DF1-AA94-4648-AEDB-1963B243F32E}" srcOrd="0" destOrd="0" parTransId="{ECF105C3-5459-440A-9F06-01C98B8164C7}" sibTransId="{EC408CEB-5FF0-4753-B931-EC407E879603}"/>
    <dgm:cxn modelId="{01BAFDC5-3254-4C58-8C79-F4BE3E0E23AE}" srcId="{D5B5E18B-F00E-45C6-BB5A-317F5EE8491C}" destId="{6A8E7B63-E71E-4852-84F9-B4F8109DE82E}" srcOrd="2" destOrd="0" parTransId="{13B17729-BCB3-429B-88FF-AE71248A7CA4}" sibTransId="{0290D4AE-3CB7-4F7C-A051-FEE6ACCD7ECC}"/>
    <dgm:cxn modelId="{CFE3FC94-B5AA-4C48-8EF4-4C59E8C209E7}" type="presParOf" srcId="{F327E091-8A41-43B3-B996-08AA160DA33F}" destId="{5554B8E6-1CD2-41BB-95CD-6D883DA92CEB}" srcOrd="0" destOrd="0" presId="urn:microsoft.com/office/officeart/2005/8/layout/list1"/>
    <dgm:cxn modelId="{37606B9F-9660-476A-AFC9-4A9ED9CDEED0}" type="presParOf" srcId="{5554B8E6-1CD2-41BB-95CD-6D883DA92CEB}" destId="{880392FE-25D2-420E-9B24-C9FEC512B462}" srcOrd="0" destOrd="0" presId="urn:microsoft.com/office/officeart/2005/8/layout/list1"/>
    <dgm:cxn modelId="{A5F03B22-694A-4156-9D23-50A424AD6D42}" type="presParOf" srcId="{5554B8E6-1CD2-41BB-95CD-6D883DA92CEB}" destId="{39F93138-170F-4765-87CF-65B4F3B9E85D}" srcOrd="1" destOrd="0" presId="urn:microsoft.com/office/officeart/2005/8/layout/list1"/>
    <dgm:cxn modelId="{E1D9D3A8-EE1D-4F3B-9B77-70A23368221D}" type="presParOf" srcId="{F327E091-8A41-43B3-B996-08AA160DA33F}" destId="{9EEA8965-AC98-4ABE-8305-EE1C6A51071B}" srcOrd="1" destOrd="0" presId="urn:microsoft.com/office/officeart/2005/8/layout/list1"/>
    <dgm:cxn modelId="{7CE2DA15-1231-4408-8706-34C472928243}" type="presParOf" srcId="{F327E091-8A41-43B3-B996-08AA160DA33F}" destId="{1125FD17-1882-407C-A131-7A7EA2869454}" srcOrd="2" destOrd="0" presId="urn:microsoft.com/office/officeart/2005/8/layout/list1"/>
    <dgm:cxn modelId="{A3B4B7E5-D99C-4B37-A3E1-BC08595964FD}" type="presParOf" srcId="{F327E091-8A41-43B3-B996-08AA160DA33F}" destId="{748854C0-BF1B-4FD5-A0E8-36EFF5A947E3}" srcOrd="3" destOrd="0" presId="urn:microsoft.com/office/officeart/2005/8/layout/list1"/>
    <dgm:cxn modelId="{27C3FF46-9D30-4692-97B6-10B3852A88BA}" type="presParOf" srcId="{F327E091-8A41-43B3-B996-08AA160DA33F}" destId="{880F1551-7F75-4A90-9CF0-A67617B0CABB}" srcOrd="4" destOrd="0" presId="urn:microsoft.com/office/officeart/2005/8/layout/list1"/>
    <dgm:cxn modelId="{90006160-D7C6-40D8-BEBE-41D9B5B2A73A}" type="presParOf" srcId="{880F1551-7F75-4A90-9CF0-A67617B0CABB}" destId="{9803ACEB-4FA2-451E-8E67-53D85D4B874C}" srcOrd="0" destOrd="0" presId="urn:microsoft.com/office/officeart/2005/8/layout/list1"/>
    <dgm:cxn modelId="{5BB9FDB9-FE81-4D31-8407-C4023347EDB6}" type="presParOf" srcId="{880F1551-7F75-4A90-9CF0-A67617B0CABB}" destId="{7B69BDE3-B09A-4492-8C82-A5EE3C1C01DC}" srcOrd="1" destOrd="0" presId="urn:microsoft.com/office/officeart/2005/8/layout/list1"/>
    <dgm:cxn modelId="{C9BF43CA-B0AE-44DD-8531-0E5AA10C1D2C}" type="presParOf" srcId="{F327E091-8A41-43B3-B996-08AA160DA33F}" destId="{C8D805CD-72E7-43AC-80DA-A3A121C63820}" srcOrd="5" destOrd="0" presId="urn:microsoft.com/office/officeart/2005/8/layout/list1"/>
    <dgm:cxn modelId="{FAE6B6ED-0CC0-426D-8FB6-C0299CF1295E}" type="presParOf" srcId="{F327E091-8A41-43B3-B996-08AA160DA33F}" destId="{23DDC699-D523-4C8E-8CA4-692705EF08F0}" srcOrd="6" destOrd="0" presId="urn:microsoft.com/office/officeart/2005/8/layout/list1"/>
    <dgm:cxn modelId="{7DB7B736-F8B9-4A36-94F0-7C6869482C25}" type="presParOf" srcId="{F327E091-8A41-43B3-B996-08AA160DA33F}" destId="{154437CD-5481-4686-973B-091751C7B601}" srcOrd="7" destOrd="0" presId="urn:microsoft.com/office/officeart/2005/8/layout/list1"/>
    <dgm:cxn modelId="{4CDCEF67-46CB-4855-B899-7F5DFB69A33F}" type="presParOf" srcId="{F327E091-8A41-43B3-B996-08AA160DA33F}" destId="{E7943264-091E-4865-811C-F6154914DE21}" srcOrd="8" destOrd="0" presId="urn:microsoft.com/office/officeart/2005/8/layout/list1"/>
    <dgm:cxn modelId="{5ED8709E-6A30-4F17-8642-66806E47A1F3}" type="presParOf" srcId="{E7943264-091E-4865-811C-F6154914DE21}" destId="{183DF5E4-F59D-40D5-8772-557B95136866}" srcOrd="0" destOrd="0" presId="urn:microsoft.com/office/officeart/2005/8/layout/list1"/>
    <dgm:cxn modelId="{4CAE3155-2C04-4B63-A3CE-D23E1EF09216}" type="presParOf" srcId="{E7943264-091E-4865-811C-F6154914DE21}" destId="{E87E4B61-D448-488B-892E-ED3EF26F6155}" srcOrd="1" destOrd="0" presId="urn:microsoft.com/office/officeart/2005/8/layout/list1"/>
    <dgm:cxn modelId="{2CBC3C67-9A0C-4316-8CBC-04E0A2C83873}" type="presParOf" srcId="{F327E091-8A41-43B3-B996-08AA160DA33F}" destId="{3835EA91-FA3F-4049-A4D5-0EED030EF7C5}" srcOrd="9" destOrd="0" presId="urn:microsoft.com/office/officeart/2005/8/layout/list1"/>
    <dgm:cxn modelId="{E3F99A80-65AF-4B57-A373-4103693EA9C4}" type="presParOf" srcId="{F327E091-8A41-43B3-B996-08AA160DA33F}" destId="{0D73B735-0E10-4761-8E64-278674847A7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EFD5F27-20F4-4956-8E39-E3AEF7FA4A36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3621D694-D782-49F8-AAC3-3E5732D2445B}">
      <dgm:prSet phldrT="[Tekst]" custT="1"/>
      <dgm:spPr/>
      <dgm:t>
        <a:bodyPr/>
        <a:lstStyle/>
        <a:p>
          <a:r>
            <a:rPr lang="hr-HR" sz="2000" dirty="0" smtClean="0"/>
            <a:t>GLAVA:</a:t>
          </a:r>
        </a:p>
        <a:p>
          <a:r>
            <a:rPr lang="hr-HR" sz="2000" dirty="0" smtClean="0"/>
            <a:t>Prijelomi  kosti lica i lubanje</a:t>
          </a:r>
        </a:p>
        <a:p>
          <a:r>
            <a:rPr lang="hr-HR" sz="2000" dirty="0" smtClean="0"/>
            <a:t>nesvjestica</a:t>
          </a:r>
          <a:endParaRPr lang="hr-HR" sz="2000" dirty="0"/>
        </a:p>
      </dgm:t>
    </dgm:pt>
    <dgm:pt modelId="{260FDCC4-7AAB-4E6E-9086-A4744D119225}" type="parTrans" cxnId="{67026E10-29C8-4E63-8C38-AF040A2A56BE}">
      <dgm:prSet/>
      <dgm:spPr/>
      <dgm:t>
        <a:bodyPr/>
        <a:lstStyle/>
        <a:p>
          <a:endParaRPr lang="hr-HR" sz="2400"/>
        </a:p>
      </dgm:t>
    </dgm:pt>
    <dgm:pt modelId="{32154FB3-826F-470B-BD51-F8F321C42932}" type="sibTrans" cxnId="{67026E10-29C8-4E63-8C38-AF040A2A56BE}">
      <dgm:prSet/>
      <dgm:spPr/>
      <dgm:t>
        <a:bodyPr/>
        <a:lstStyle/>
        <a:p>
          <a:endParaRPr lang="hr-HR" sz="2400"/>
        </a:p>
      </dgm:t>
    </dgm:pt>
    <dgm:pt modelId="{3283F320-F434-4D2A-8AB9-696D611ECAEE}">
      <dgm:prSet phldrT="[Tekst]" custT="1"/>
      <dgm:spPr/>
      <dgm:t>
        <a:bodyPr/>
        <a:lstStyle/>
        <a:p>
          <a:r>
            <a:rPr lang="hr-HR" sz="2400" dirty="0" smtClean="0"/>
            <a:t>AMPUTACIJE</a:t>
          </a:r>
        </a:p>
        <a:p>
          <a:r>
            <a:rPr lang="hr-HR" sz="2400" dirty="0" smtClean="0"/>
            <a:t>Dio nosa, dio ušne školjke</a:t>
          </a:r>
          <a:endParaRPr lang="hr-HR" sz="2400" dirty="0"/>
        </a:p>
      </dgm:t>
    </dgm:pt>
    <dgm:pt modelId="{3672AC90-1A25-498C-9A39-659C8BEAB04D}" type="parTrans" cxnId="{5EE5CE8E-B88B-4ED4-B46B-14EF03B8F972}">
      <dgm:prSet/>
      <dgm:spPr/>
      <dgm:t>
        <a:bodyPr/>
        <a:lstStyle/>
        <a:p>
          <a:endParaRPr lang="hr-HR" sz="2400"/>
        </a:p>
      </dgm:t>
    </dgm:pt>
    <dgm:pt modelId="{D3D307FE-EE24-43BE-96EC-540AF2ED1E53}" type="sibTrans" cxnId="{5EE5CE8E-B88B-4ED4-B46B-14EF03B8F972}">
      <dgm:prSet/>
      <dgm:spPr/>
      <dgm:t>
        <a:bodyPr/>
        <a:lstStyle/>
        <a:p>
          <a:endParaRPr lang="hr-HR" sz="2400"/>
        </a:p>
      </dgm:t>
    </dgm:pt>
    <dgm:pt modelId="{505E4F87-709E-4E36-B4AC-01F91D6B0EF4}">
      <dgm:prSet phldrT="[Tekst]" custT="1"/>
      <dgm:spPr/>
      <dgm:t>
        <a:bodyPr/>
        <a:lstStyle/>
        <a:p>
          <a:r>
            <a:rPr lang="hr-HR" sz="2400" dirty="0" smtClean="0"/>
            <a:t>Ozljede oka kiselinom / lužinom, nekad špene</a:t>
          </a:r>
          <a:endParaRPr lang="hr-HR" sz="2400" dirty="0"/>
        </a:p>
      </dgm:t>
    </dgm:pt>
    <dgm:pt modelId="{8DB01242-C7DE-4972-BD49-48AD6EB7F946}" type="parTrans" cxnId="{18712570-CB45-4B79-9E83-C8BC08FEAA7E}">
      <dgm:prSet/>
      <dgm:spPr/>
      <dgm:t>
        <a:bodyPr/>
        <a:lstStyle/>
        <a:p>
          <a:endParaRPr lang="hr-HR" sz="2400"/>
        </a:p>
      </dgm:t>
    </dgm:pt>
    <dgm:pt modelId="{64383757-17AA-4074-A022-46BC836C1B4C}" type="sibTrans" cxnId="{18712570-CB45-4B79-9E83-C8BC08FEAA7E}">
      <dgm:prSet/>
      <dgm:spPr/>
      <dgm:t>
        <a:bodyPr/>
        <a:lstStyle/>
        <a:p>
          <a:endParaRPr lang="hr-HR" sz="2400"/>
        </a:p>
      </dgm:t>
    </dgm:pt>
    <dgm:pt modelId="{2A1FC95C-3084-45B4-9DDA-D612D1190765}">
      <dgm:prSet phldrT="[Tekst]" custT="1"/>
      <dgm:spPr/>
      <dgm:t>
        <a:bodyPr/>
        <a:lstStyle/>
        <a:p>
          <a:r>
            <a:rPr lang="hr-HR" sz="2400" dirty="0" smtClean="0"/>
            <a:t>Ostali PRIJELOMI:</a:t>
          </a:r>
        </a:p>
        <a:p>
          <a:r>
            <a:rPr lang="hr-HR" sz="2400" dirty="0" smtClean="0"/>
            <a:t>Prijelom bilo koje kosti</a:t>
          </a:r>
        </a:p>
        <a:p>
          <a:endParaRPr lang="hr-HR" sz="2400" dirty="0"/>
        </a:p>
      </dgm:t>
    </dgm:pt>
    <dgm:pt modelId="{5A2E728F-7F5D-472D-B634-79BF8567D769}" type="parTrans" cxnId="{8677D751-1356-463E-B4A9-A384015B15B1}">
      <dgm:prSet/>
      <dgm:spPr/>
      <dgm:t>
        <a:bodyPr/>
        <a:lstStyle/>
        <a:p>
          <a:endParaRPr lang="hr-HR" sz="2400"/>
        </a:p>
      </dgm:t>
    </dgm:pt>
    <dgm:pt modelId="{F65A4A42-099F-4A7A-9874-0C22333344E7}" type="sibTrans" cxnId="{8677D751-1356-463E-B4A9-A384015B15B1}">
      <dgm:prSet/>
      <dgm:spPr/>
      <dgm:t>
        <a:bodyPr/>
        <a:lstStyle/>
        <a:p>
          <a:endParaRPr lang="hr-HR" sz="2400"/>
        </a:p>
      </dgm:t>
    </dgm:pt>
    <dgm:pt modelId="{EC509ACC-3E0F-46F2-98B2-9B6F07B8679C}">
      <dgm:prSet phldrT="[Tekst]" custT="1"/>
      <dgm:spPr/>
      <dgm:t>
        <a:bodyPr/>
        <a:lstStyle/>
        <a:p>
          <a:r>
            <a:rPr lang="hr-HR" sz="2400" dirty="0" smtClean="0"/>
            <a:t>Uganuća i /ili iščašenja –po  izboru</a:t>
          </a:r>
          <a:endParaRPr lang="hr-HR" sz="2400" dirty="0"/>
        </a:p>
      </dgm:t>
    </dgm:pt>
    <dgm:pt modelId="{832F41AE-BA21-4BEC-8778-EF074554E6ED}" type="parTrans" cxnId="{0A9BB95D-914A-467E-AFFE-684B4283553E}">
      <dgm:prSet/>
      <dgm:spPr/>
      <dgm:t>
        <a:bodyPr/>
        <a:lstStyle/>
        <a:p>
          <a:endParaRPr lang="hr-HR" sz="2400"/>
        </a:p>
      </dgm:t>
    </dgm:pt>
    <dgm:pt modelId="{4352559E-44DC-4798-B6F4-2D6BD2A76BD1}" type="sibTrans" cxnId="{0A9BB95D-914A-467E-AFFE-684B4283553E}">
      <dgm:prSet/>
      <dgm:spPr/>
      <dgm:t>
        <a:bodyPr/>
        <a:lstStyle/>
        <a:p>
          <a:endParaRPr lang="hr-HR" sz="2400"/>
        </a:p>
      </dgm:t>
    </dgm:pt>
    <dgm:pt modelId="{4DCBF206-36FC-464B-A864-AD8ED5EC1B65}">
      <dgm:prSet phldrT="[Tekst]" custT="1"/>
      <dgm:spPr/>
      <dgm:t>
        <a:bodyPr/>
        <a:lstStyle/>
        <a:p>
          <a:r>
            <a:rPr lang="hr-HR" sz="2400" b="1" dirty="0" smtClean="0"/>
            <a:t>Kada napišu u bolnici da je teška ozljeda</a:t>
          </a:r>
          <a:endParaRPr lang="hr-HR" sz="2400" b="1" dirty="0"/>
        </a:p>
      </dgm:t>
    </dgm:pt>
    <dgm:pt modelId="{043A0158-D1D9-4998-8C62-21EC5519FDC5}" type="parTrans" cxnId="{4830DAC1-D532-4BD2-A473-9F6CDBD41916}">
      <dgm:prSet/>
      <dgm:spPr/>
      <dgm:t>
        <a:bodyPr/>
        <a:lstStyle/>
        <a:p>
          <a:endParaRPr lang="hr-HR" sz="2400"/>
        </a:p>
      </dgm:t>
    </dgm:pt>
    <dgm:pt modelId="{FC6DAABA-B302-4B9B-9C55-8D6E63DDEF69}" type="sibTrans" cxnId="{4830DAC1-D532-4BD2-A473-9F6CDBD41916}">
      <dgm:prSet/>
      <dgm:spPr/>
      <dgm:t>
        <a:bodyPr/>
        <a:lstStyle/>
        <a:p>
          <a:endParaRPr lang="hr-HR" sz="2400"/>
        </a:p>
      </dgm:t>
    </dgm:pt>
    <dgm:pt modelId="{D35F76A0-85FF-4A86-918D-B055930AAAD0}">
      <dgm:prSet phldrT="[Tekst]" custT="1"/>
      <dgm:spPr/>
      <dgm:t>
        <a:bodyPr/>
        <a:lstStyle/>
        <a:p>
          <a:r>
            <a:rPr lang="hr-HR" sz="2400" dirty="0" smtClean="0"/>
            <a:t>Opekline rijetko</a:t>
          </a:r>
          <a:endParaRPr lang="hr-HR" sz="2400" dirty="0"/>
        </a:p>
      </dgm:t>
    </dgm:pt>
    <dgm:pt modelId="{FF6CA998-1584-44BC-B6E9-33736E8D3493}" type="parTrans" cxnId="{09074B53-327D-45CB-926D-B18959B67283}">
      <dgm:prSet/>
      <dgm:spPr/>
      <dgm:t>
        <a:bodyPr/>
        <a:lstStyle/>
        <a:p>
          <a:endParaRPr lang="hr-HR" sz="2400"/>
        </a:p>
      </dgm:t>
    </dgm:pt>
    <dgm:pt modelId="{23EF6716-2F5F-414C-90F1-EC48E02BEBF8}" type="sibTrans" cxnId="{09074B53-327D-45CB-926D-B18959B67283}">
      <dgm:prSet/>
      <dgm:spPr/>
      <dgm:t>
        <a:bodyPr/>
        <a:lstStyle/>
        <a:p>
          <a:endParaRPr lang="hr-HR" sz="2400"/>
        </a:p>
      </dgm:t>
    </dgm:pt>
    <dgm:pt modelId="{B748A047-87C6-4F70-977F-8F443D7BF6B0}">
      <dgm:prSet phldrT="[Tekst]" custT="1"/>
      <dgm:spPr/>
      <dgm:t>
        <a:bodyPr/>
        <a:lstStyle/>
        <a:p>
          <a:r>
            <a:rPr lang="hr-HR" sz="2400" dirty="0" smtClean="0"/>
            <a:t>Skupne</a:t>
          </a:r>
          <a:endParaRPr lang="hr-HR" sz="2400" dirty="0"/>
        </a:p>
      </dgm:t>
    </dgm:pt>
    <dgm:pt modelId="{3245A81B-0139-45EE-A763-C79BABB00424}" type="parTrans" cxnId="{31AE3774-52F1-4644-8CC4-B3871239C5AD}">
      <dgm:prSet/>
      <dgm:spPr/>
      <dgm:t>
        <a:bodyPr/>
        <a:lstStyle/>
        <a:p>
          <a:endParaRPr lang="hr-HR" sz="2400"/>
        </a:p>
      </dgm:t>
    </dgm:pt>
    <dgm:pt modelId="{F2CF00A7-2F96-458A-8002-FCA76E3538F4}" type="sibTrans" cxnId="{31AE3774-52F1-4644-8CC4-B3871239C5AD}">
      <dgm:prSet/>
      <dgm:spPr/>
      <dgm:t>
        <a:bodyPr/>
        <a:lstStyle/>
        <a:p>
          <a:endParaRPr lang="hr-HR" sz="2400"/>
        </a:p>
      </dgm:t>
    </dgm:pt>
    <dgm:pt modelId="{839460D0-4618-47AC-A4B0-B413181838FA}">
      <dgm:prSet phldrT="[Tekst]" custT="1"/>
      <dgm:spPr/>
      <dgm:t>
        <a:bodyPr/>
        <a:lstStyle/>
        <a:p>
          <a:r>
            <a:rPr lang="hr-HR" sz="2000" dirty="0" smtClean="0"/>
            <a:t>Smrtne/</a:t>
          </a:r>
        </a:p>
        <a:p>
          <a:r>
            <a:rPr lang="hr-HR" sz="2000" dirty="0" smtClean="0"/>
            <a:t>odmah ili po dojavi iz bolnice</a:t>
          </a:r>
          <a:endParaRPr lang="hr-HR" sz="2000" dirty="0"/>
        </a:p>
      </dgm:t>
    </dgm:pt>
    <dgm:pt modelId="{9F8DB654-6E3E-4FFA-8F00-6BD1D4DAEA3A}" type="parTrans" cxnId="{FFA1435C-49F7-45D9-A52C-3BEAE09CFAA0}">
      <dgm:prSet/>
      <dgm:spPr/>
      <dgm:t>
        <a:bodyPr/>
        <a:lstStyle/>
        <a:p>
          <a:endParaRPr lang="hr-HR" sz="2400"/>
        </a:p>
      </dgm:t>
    </dgm:pt>
    <dgm:pt modelId="{A774369D-98A5-4227-8F83-A8D2F30030A4}" type="sibTrans" cxnId="{FFA1435C-49F7-45D9-A52C-3BEAE09CFAA0}">
      <dgm:prSet/>
      <dgm:spPr/>
      <dgm:t>
        <a:bodyPr/>
        <a:lstStyle/>
        <a:p>
          <a:endParaRPr lang="hr-HR" sz="2400"/>
        </a:p>
      </dgm:t>
    </dgm:pt>
    <dgm:pt modelId="{A156BDB4-6D31-4470-9198-9CA667220D80}" type="pres">
      <dgm:prSet presAssocID="{BEFD5F27-20F4-4956-8E39-E3AEF7FA4A36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hr-HR"/>
        </a:p>
      </dgm:t>
    </dgm:pt>
    <dgm:pt modelId="{524EFB1C-C604-4D3D-B378-241FDB1E81BE}" type="pres">
      <dgm:prSet presAssocID="{3621D694-D782-49F8-AAC3-3E5732D2445B}" presName="horFlow" presStyleCnt="0"/>
      <dgm:spPr/>
    </dgm:pt>
    <dgm:pt modelId="{9ED4C559-0ECE-46F1-8C42-37E98E8D7631}" type="pres">
      <dgm:prSet presAssocID="{3621D694-D782-49F8-AAC3-3E5732D2445B}" presName="bigChev" presStyleLbl="node1" presStyleIdx="0" presStyleCnt="3"/>
      <dgm:spPr/>
      <dgm:t>
        <a:bodyPr/>
        <a:lstStyle/>
        <a:p>
          <a:endParaRPr lang="hr-HR"/>
        </a:p>
      </dgm:t>
    </dgm:pt>
    <dgm:pt modelId="{77DD9292-DB53-4812-A61C-1CABDA3276AD}" type="pres">
      <dgm:prSet presAssocID="{3672AC90-1A25-498C-9A39-659C8BEAB04D}" presName="parTrans" presStyleCnt="0"/>
      <dgm:spPr/>
    </dgm:pt>
    <dgm:pt modelId="{95FF7749-7B51-4BFE-8941-7E6A0202309B}" type="pres">
      <dgm:prSet presAssocID="{3283F320-F434-4D2A-8AB9-696D611ECAEE}" presName="node" presStyleLbl="align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CBE70F3-C019-42BB-B971-BC0F5F3E13C7}" type="pres">
      <dgm:prSet presAssocID="{D3D307FE-EE24-43BE-96EC-540AF2ED1E53}" presName="sibTrans" presStyleCnt="0"/>
      <dgm:spPr/>
    </dgm:pt>
    <dgm:pt modelId="{8155BDC6-FFC4-46AB-A209-A9317041FE74}" type="pres">
      <dgm:prSet presAssocID="{505E4F87-709E-4E36-B4AC-01F91D6B0EF4}" presName="node" presStyleLbl="align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ED5A7753-0926-4A86-A6F1-B1CBFC489405}" type="pres">
      <dgm:prSet presAssocID="{3621D694-D782-49F8-AAC3-3E5732D2445B}" presName="vSp" presStyleCnt="0"/>
      <dgm:spPr/>
    </dgm:pt>
    <dgm:pt modelId="{FEFBAE82-B6F7-4CE7-A9B2-6E692A266701}" type="pres">
      <dgm:prSet presAssocID="{2A1FC95C-3084-45B4-9DDA-D612D1190765}" presName="horFlow" presStyleCnt="0"/>
      <dgm:spPr/>
    </dgm:pt>
    <dgm:pt modelId="{70534484-DDC8-45EF-AC82-9F794EF550EF}" type="pres">
      <dgm:prSet presAssocID="{2A1FC95C-3084-45B4-9DDA-D612D1190765}" presName="bigChev" presStyleLbl="node1" presStyleIdx="1" presStyleCnt="3"/>
      <dgm:spPr/>
      <dgm:t>
        <a:bodyPr/>
        <a:lstStyle/>
        <a:p>
          <a:endParaRPr lang="hr-HR"/>
        </a:p>
      </dgm:t>
    </dgm:pt>
    <dgm:pt modelId="{3934E8A8-947A-42F7-BBF9-F05C612C87EC}" type="pres">
      <dgm:prSet presAssocID="{832F41AE-BA21-4BEC-8778-EF074554E6ED}" presName="parTrans" presStyleCnt="0"/>
      <dgm:spPr/>
    </dgm:pt>
    <dgm:pt modelId="{0D48ADF1-D7B5-4FDA-8E73-3E76043C8EBE}" type="pres">
      <dgm:prSet presAssocID="{EC509ACC-3E0F-46F2-98B2-9B6F07B8679C}" presName="node" presStyleLbl="align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C65B773-8FA3-4E99-B760-0518DE1BB4FA}" type="pres">
      <dgm:prSet presAssocID="{4352559E-44DC-4798-B6F4-2D6BD2A76BD1}" presName="sibTrans" presStyleCnt="0"/>
      <dgm:spPr/>
    </dgm:pt>
    <dgm:pt modelId="{75A10A24-BD92-4BE8-A72D-3DA7B7C18EE6}" type="pres">
      <dgm:prSet presAssocID="{4DCBF206-36FC-464B-A864-AD8ED5EC1B65}" presName="node" presStyleLbl="align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8FA02EC-43E5-4034-B6D4-AB4F1366EC71}" type="pres">
      <dgm:prSet presAssocID="{2A1FC95C-3084-45B4-9DDA-D612D1190765}" presName="vSp" presStyleCnt="0"/>
      <dgm:spPr/>
    </dgm:pt>
    <dgm:pt modelId="{4170F75E-9544-4D4B-B26F-4510E2ED362C}" type="pres">
      <dgm:prSet presAssocID="{D35F76A0-85FF-4A86-918D-B055930AAAD0}" presName="horFlow" presStyleCnt="0"/>
      <dgm:spPr/>
    </dgm:pt>
    <dgm:pt modelId="{379F6989-9157-4FCB-A3DB-F06CCBD32A48}" type="pres">
      <dgm:prSet presAssocID="{D35F76A0-85FF-4A86-918D-B055930AAAD0}" presName="bigChev" presStyleLbl="node1" presStyleIdx="2" presStyleCnt="3"/>
      <dgm:spPr/>
      <dgm:t>
        <a:bodyPr/>
        <a:lstStyle/>
        <a:p>
          <a:endParaRPr lang="hr-HR"/>
        </a:p>
      </dgm:t>
    </dgm:pt>
    <dgm:pt modelId="{1B617E4B-D5E1-4BDB-82B9-9FC6ECB2F692}" type="pres">
      <dgm:prSet presAssocID="{3245A81B-0139-45EE-A763-C79BABB00424}" presName="parTrans" presStyleCnt="0"/>
      <dgm:spPr/>
    </dgm:pt>
    <dgm:pt modelId="{4EC5FD6A-8CEF-4B60-83CD-8A6EB17962A8}" type="pres">
      <dgm:prSet presAssocID="{B748A047-87C6-4F70-977F-8F443D7BF6B0}" presName="node" presStyleLbl="align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5861B2F-0DE4-427F-AD33-E011D072E266}" type="pres">
      <dgm:prSet presAssocID="{F2CF00A7-2F96-458A-8002-FCA76E3538F4}" presName="sibTrans" presStyleCnt="0"/>
      <dgm:spPr/>
    </dgm:pt>
    <dgm:pt modelId="{87C3C4FF-AA5D-4A85-9B6B-6A9D977D76B4}" type="pres">
      <dgm:prSet presAssocID="{839460D0-4618-47AC-A4B0-B413181838FA}" presName="node" presStyleLbl="align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1340652E-7016-4FBE-B693-4BD3494B0FAA}" type="presOf" srcId="{2A1FC95C-3084-45B4-9DDA-D612D1190765}" destId="{70534484-DDC8-45EF-AC82-9F794EF550EF}" srcOrd="0" destOrd="0" presId="urn:microsoft.com/office/officeart/2005/8/layout/lProcess3"/>
    <dgm:cxn modelId="{0A9BB95D-914A-467E-AFFE-684B4283553E}" srcId="{2A1FC95C-3084-45B4-9DDA-D612D1190765}" destId="{EC509ACC-3E0F-46F2-98B2-9B6F07B8679C}" srcOrd="0" destOrd="0" parTransId="{832F41AE-BA21-4BEC-8778-EF074554E6ED}" sibTransId="{4352559E-44DC-4798-B6F4-2D6BD2A76BD1}"/>
    <dgm:cxn modelId="{67026E10-29C8-4E63-8C38-AF040A2A56BE}" srcId="{BEFD5F27-20F4-4956-8E39-E3AEF7FA4A36}" destId="{3621D694-D782-49F8-AAC3-3E5732D2445B}" srcOrd="0" destOrd="0" parTransId="{260FDCC4-7AAB-4E6E-9086-A4744D119225}" sibTransId="{32154FB3-826F-470B-BD51-F8F321C42932}"/>
    <dgm:cxn modelId="{03701F0C-284D-4561-BA29-C9F20D995651}" type="presOf" srcId="{3283F320-F434-4D2A-8AB9-696D611ECAEE}" destId="{95FF7749-7B51-4BFE-8941-7E6A0202309B}" srcOrd="0" destOrd="0" presId="urn:microsoft.com/office/officeart/2005/8/layout/lProcess3"/>
    <dgm:cxn modelId="{5EE5CE8E-B88B-4ED4-B46B-14EF03B8F972}" srcId="{3621D694-D782-49F8-AAC3-3E5732D2445B}" destId="{3283F320-F434-4D2A-8AB9-696D611ECAEE}" srcOrd="0" destOrd="0" parTransId="{3672AC90-1A25-498C-9A39-659C8BEAB04D}" sibTransId="{D3D307FE-EE24-43BE-96EC-540AF2ED1E53}"/>
    <dgm:cxn modelId="{09074B53-327D-45CB-926D-B18959B67283}" srcId="{BEFD5F27-20F4-4956-8E39-E3AEF7FA4A36}" destId="{D35F76A0-85FF-4A86-918D-B055930AAAD0}" srcOrd="2" destOrd="0" parTransId="{FF6CA998-1584-44BC-B6E9-33736E8D3493}" sibTransId="{23EF6716-2F5F-414C-90F1-EC48E02BEBF8}"/>
    <dgm:cxn modelId="{31AE3774-52F1-4644-8CC4-B3871239C5AD}" srcId="{D35F76A0-85FF-4A86-918D-B055930AAAD0}" destId="{B748A047-87C6-4F70-977F-8F443D7BF6B0}" srcOrd="0" destOrd="0" parTransId="{3245A81B-0139-45EE-A763-C79BABB00424}" sibTransId="{F2CF00A7-2F96-458A-8002-FCA76E3538F4}"/>
    <dgm:cxn modelId="{EB4BAA12-D68D-4BF4-835C-D1B700CC00CF}" type="presOf" srcId="{EC509ACC-3E0F-46F2-98B2-9B6F07B8679C}" destId="{0D48ADF1-D7B5-4FDA-8E73-3E76043C8EBE}" srcOrd="0" destOrd="0" presId="urn:microsoft.com/office/officeart/2005/8/layout/lProcess3"/>
    <dgm:cxn modelId="{18712570-CB45-4B79-9E83-C8BC08FEAA7E}" srcId="{3621D694-D782-49F8-AAC3-3E5732D2445B}" destId="{505E4F87-709E-4E36-B4AC-01F91D6B0EF4}" srcOrd="1" destOrd="0" parTransId="{8DB01242-C7DE-4972-BD49-48AD6EB7F946}" sibTransId="{64383757-17AA-4074-A022-46BC836C1B4C}"/>
    <dgm:cxn modelId="{1E39D101-00B9-489B-8E0B-8AA7F6ABB35F}" type="presOf" srcId="{3621D694-D782-49F8-AAC3-3E5732D2445B}" destId="{9ED4C559-0ECE-46F1-8C42-37E98E8D7631}" srcOrd="0" destOrd="0" presId="urn:microsoft.com/office/officeart/2005/8/layout/lProcess3"/>
    <dgm:cxn modelId="{46782D49-D19F-4E1A-8278-75047EDDF522}" type="presOf" srcId="{BEFD5F27-20F4-4956-8E39-E3AEF7FA4A36}" destId="{A156BDB4-6D31-4470-9198-9CA667220D80}" srcOrd="0" destOrd="0" presId="urn:microsoft.com/office/officeart/2005/8/layout/lProcess3"/>
    <dgm:cxn modelId="{DD2E781D-2FE5-40D5-A4F6-C2661F366804}" type="presOf" srcId="{B748A047-87C6-4F70-977F-8F443D7BF6B0}" destId="{4EC5FD6A-8CEF-4B60-83CD-8A6EB17962A8}" srcOrd="0" destOrd="0" presId="urn:microsoft.com/office/officeart/2005/8/layout/lProcess3"/>
    <dgm:cxn modelId="{4830DAC1-D532-4BD2-A473-9F6CDBD41916}" srcId="{2A1FC95C-3084-45B4-9DDA-D612D1190765}" destId="{4DCBF206-36FC-464B-A864-AD8ED5EC1B65}" srcOrd="1" destOrd="0" parTransId="{043A0158-D1D9-4998-8C62-21EC5519FDC5}" sibTransId="{FC6DAABA-B302-4B9B-9C55-8D6E63DDEF69}"/>
    <dgm:cxn modelId="{E6E820BA-17A6-4299-A3A8-2C6B128F2F91}" type="presOf" srcId="{839460D0-4618-47AC-A4B0-B413181838FA}" destId="{87C3C4FF-AA5D-4A85-9B6B-6A9D977D76B4}" srcOrd="0" destOrd="0" presId="urn:microsoft.com/office/officeart/2005/8/layout/lProcess3"/>
    <dgm:cxn modelId="{CF34DE46-9507-420E-BDB4-435E7C753B41}" type="presOf" srcId="{505E4F87-709E-4E36-B4AC-01F91D6B0EF4}" destId="{8155BDC6-FFC4-46AB-A209-A9317041FE74}" srcOrd="0" destOrd="0" presId="urn:microsoft.com/office/officeart/2005/8/layout/lProcess3"/>
    <dgm:cxn modelId="{0B10097A-DC9A-44F7-8131-0F547A2AF060}" type="presOf" srcId="{D35F76A0-85FF-4A86-918D-B055930AAAD0}" destId="{379F6989-9157-4FCB-A3DB-F06CCBD32A48}" srcOrd="0" destOrd="0" presId="urn:microsoft.com/office/officeart/2005/8/layout/lProcess3"/>
    <dgm:cxn modelId="{8677D751-1356-463E-B4A9-A384015B15B1}" srcId="{BEFD5F27-20F4-4956-8E39-E3AEF7FA4A36}" destId="{2A1FC95C-3084-45B4-9DDA-D612D1190765}" srcOrd="1" destOrd="0" parTransId="{5A2E728F-7F5D-472D-B634-79BF8567D769}" sibTransId="{F65A4A42-099F-4A7A-9874-0C22333344E7}"/>
    <dgm:cxn modelId="{C78EA44A-71FA-4405-B327-D3F735933915}" type="presOf" srcId="{4DCBF206-36FC-464B-A864-AD8ED5EC1B65}" destId="{75A10A24-BD92-4BE8-A72D-3DA7B7C18EE6}" srcOrd="0" destOrd="0" presId="urn:microsoft.com/office/officeart/2005/8/layout/lProcess3"/>
    <dgm:cxn modelId="{FFA1435C-49F7-45D9-A52C-3BEAE09CFAA0}" srcId="{D35F76A0-85FF-4A86-918D-B055930AAAD0}" destId="{839460D0-4618-47AC-A4B0-B413181838FA}" srcOrd="1" destOrd="0" parTransId="{9F8DB654-6E3E-4FFA-8F00-6BD1D4DAEA3A}" sibTransId="{A774369D-98A5-4227-8F83-A8D2F30030A4}"/>
    <dgm:cxn modelId="{7DA0FCC7-40C1-48BA-8184-2CEECC04E14F}" type="presParOf" srcId="{A156BDB4-6D31-4470-9198-9CA667220D80}" destId="{524EFB1C-C604-4D3D-B378-241FDB1E81BE}" srcOrd="0" destOrd="0" presId="urn:microsoft.com/office/officeart/2005/8/layout/lProcess3"/>
    <dgm:cxn modelId="{D5CABF23-2C62-406F-807F-1B8FC0A12A7F}" type="presParOf" srcId="{524EFB1C-C604-4D3D-B378-241FDB1E81BE}" destId="{9ED4C559-0ECE-46F1-8C42-37E98E8D7631}" srcOrd="0" destOrd="0" presId="urn:microsoft.com/office/officeart/2005/8/layout/lProcess3"/>
    <dgm:cxn modelId="{B01E1BAD-6EB4-4B9D-B655-2E98F7CEB061}" type="presParOf" srcId="{524EFB1C-C604-4D3D-B378-241FDB1E81BE}" destId="{77DD9292-DB53-4812-A61C-1CABDA3276AD}" srcOrd="1" destOrd="0" presId="urn:microsoft.com/office/officeart/2005/8/layout/lProcess3"/>
    <dgm:cxn modelId="{970951EE-8F83-488D-A486-B542B1EAEC20}" type="presParOf" srcId="{524EFB1C-C604-4D3D-B378-241FDB1E81BE}" destId="{95FF7749-7B51-4BFE-8941-7E6A0202309B}" srcOrd="2" destOrd="0" presId="urn:microsoft.com/office/officeart/2005/8/layout/lProcess3"/>
    <dgm:cxn modelId="{EDA5E32E-4613-474F-BE83-7C1CBA51C2FE}" type="presParOf" srcId="{524EFB1C-C604-4D3D-B378-241FDB1E81BE}" destId="{5CBE70F3-C019-42BB-B971-BC0F5F3E13C7}" srcOrd="3" destOrd="0" presId="urn:microsoft.com/office/officeart/2005/8/layout/lProcess3"/>
    <dgm:cxn modelId="{A660AAEC-248E-4E59-A1A2-B7B53954DDD5}" type="presParOf" srcId="{524EFB1C-C604-4D3D-B378-241FDB1E81BE}" destId="{8155BDC6-FFC4-46AB-A209-A9317041FE74}" srcOrd="4" destOrd="0" presId="urn:microsoft.com/office/officeart/2005/8/layout/lProcess3"/>
    <dgm:cxn modelId="{E681B6D3-87D6-475E-8976-409CAF15D096}" type="presParOf" srcId="{A156BDB4-6D31-4470-9198-9CA667220D80}" destId="{ED5A7753-0926-4A86-A6F1-B1CBFC489405}" srcOrd="1" destOrd="0" presId="urn:microsoft.com/office/officeart/2005/8/layout/lProcess3"/>
    <dgm:cxn modelId="{EBA31776-8153-4DEA-A849-7C5371E1667E}" type="presParOf" srcId="{A156BDB4-6D31-4470-9198-9CA667220D80}" destId="{FEFBAE82-B6F7-4CE7-A9B2-6E692A266701}" srcOrd="2" destOrd="0" presId="urn:microsoft.com/office/officeart/2005/8/layout/lProcess3"/>
    <dgm:cxn modelId="{86F618D5-6819-4715-BCBC-78A333A39D0F}" type="presParOf" srcId="{FEFBAE82-B6F7-4CE7-A9B2-6E692A266701}" destId="{70534484-DDC8-45EF-AC82-9F794EF550EF}" srcOrd="0" destOrd="0" presId="urn:microsoft.com/office/officeart/2005/8/layout/lProcess3"/>
    <dgm:cxn modelId="{70C4EE25-45B3-448E-AE1F-7A19C19F1736}" type="presParOf" srcId="{FEFBAE82-B6F7-4CE7-A9B2-6E692A266701}" destId="{3934E8A8-947A-42F7-BBF9-F05C612C87EC}" srcOrd="1" destOrd="0" presId="urn:microsoft.com/office/officeart/2005/8/layout/lProcess3"/>
    <dgm:cxn modelId="{16D5C183-F7AC-456E-9C43-6257D66D8B49}" type="presParOf" srcId="{FEFBAE82-B6F7-4CE7-A9B2-6E692A266701}" destId="{0D48ADF1-D7B5-4FDA-8E73-3E76043C8EBE}" srcOrd="2" destOrd="0" presId="urn:microsoft.com/office/officeart/2005/8/layout/lProcess3"/>
    <dgm:cxn modelId="{AF4ABC82-0908-467F-9438-89838A4BD7CD}" type="presParOf" srcId="{FEFBAE82-B6F7-4CE7-A9B2-6E692A266701}" destId="{0C65B773-8FA3-4E99-B760-0518DE1BB4FA}" srcOrd="3" destOrd="0" presId="urn:microsoft.com/office/officeart/2005/8/layout/lProcess3"/>
    <dgm:cxn modelId="{7B49B4CD-F670-43E1-9A7E-7BBECA2E69A0}" type="presParOf" srcId="{FEFBAE82-B6F7-4CE7-A9B2-6E692A266701}" destId="{75A10A24-BD92-4BE8-A72D-3DA7B7C18EE6}" srcOrd="4" destOrd="0" presId="urn:microsoft.com/office/officeart/2005/8/layout/lProcess3"/>
    <dgm:cxn modelId="{EFE294BF-D98C-4A03-A8CB-C0C6A2C37A8B}" type="presParOf" srcId="{A156BDB4-6D31-4470-9198-9CA667220D80}" destId="{08FA02EC-43E5-4034-B6D4-AB4F1366EC71}" srcOrd="3" destOrd="0" presId="urn:microsoft.com/office/officeart/2005/8/layout/lProcess3"/>
    <dgm:cxn modelId="{1C0B3467-EE28-421F-930D-732E3490E517}" type="presParOf" srcId="{A156BDB4-6D31-4470-9198-9CA667220D80}" destId="{4170F75E-9544-4D4B-B26F-4510E2ED362C}" srcOrd="4" destOrd="0" presId="urn:microsoft.com/office/officeart/2005/8/layout/lProcess3"/>
    <dgm:cxn modelId="{F0690784-6615-4437-B1DD-ADD65E20B6EE}" type="presParOf" srcId="{4170F75E-9544-4D4B-B26F-4510E2ED362C}" destId="{379F6989-9157-4FCB-A3DB-F06CCBD32A48}" srcOrd="0" destOrd="0" presId="urn:microsoft.com/office/officeart/2005/8/layout/lProcess3"/>
    <dgm:cxn modelId="{C901CB88-630D-4DF8-A491-7D7961AF45EC}" type="presParOf" srcId="{4170F75E-9544-4D4B-B26F-4510E2ED362C}" destId="{1B617E4B-D5E1-4BDB-82B9-9FC6ECB2F692}" srcOrd="1" destOrd="0" presId="urn:microsoft.com/office/officeart/2005/8/layout/lProcess3"/>
    <dgm:cxn modelId="{6607E7AA-942C-41AD-AD75-BBD8BDBA8A94}" type="presParOf" srcId="{4170F75E-9544-4D4B-B26F-4510E2ED362C}" destId="{4EC5FD6A-8CEF-4B60-83CD-8A6EB17962A8}" srcOrd="2" destOrd="0" presId="urn:microsoft.com/office/officeart/2005/8/layout/lProcess3"/>
    <dgm:cxn modelId="{3089BBB9-A47B-4E7E-BB67-4FC77EFED483}" type="presParOf" srcId="{4170F75E-9544-4D4B-B26F-4510E2ED362C}" destId="{65861B2F-0DE4-427F-AD33-E011D072E266}" srcOrd="3" destOrd="0" presId="urn:microsoft.com/office/officeart/2005/8/layout/lProcess3"/>
    <dgm:cxn modelId="{F307F25B-4BFD-4215-AA1F-6C86B2E13339}" type="presParOf" srcId="{4170F75E-9544-4D4B-B26F-4510E2ED362C}" destId="{87C3C4FF-AA5D-4A85-9B6B-6A9D977D76B4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91D84F1-1F4E-49C3-AA3D-008B982DF81E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E6C5A7F5-78FC-4405-B676-41954968C948}">
      <dgm:prSet phldrT="[Tekst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hr-HR" sz="3200" dirty="0" smtClean="0"/>
            <a:t>PRVA POMOĆ = 71% slučajeva  svih ONR</a:t>
          </a:r>
          <a:endParaRPr lang="hr-HR" sz="3200" dirty="0"/>
        </a:p>
      </dgm:t>
    </dgm:pt>
    <dgm:pt modelId="{59920FAF-01B1-49A3-A727-146D4CC4FBF3}" type="parTrans" cxnId="{596DEBA7-A12E-448B-AF57-62BE7E6B8973}">
      <dgm:prSet/>
      <dgm:spPr/>
      <dgm:t>
        <a:bodyPr/>
        <a:lstStyle/>
        <a:p>
          <a:endParaRPr lang="hr-HR" sz="3200"/>
        </a:p>
      </dgm:t>
    </dgm:pt>
    <dgm:pt modelId="{9A7D1646-1563-4A8D-B327-C4C89B7B05AD}" type="sibTrans" cxnId="{596DEBA7-A12E-448B-AF57-62BE7E6B8973}">
      <dgm:prSet/>
      <dgm:spPr/>
      <dgm:t>
        <a:bodyPr/>
        <a:lstStyle/>
        <a:p>
          <a:endParaRPr lang="hr-HR" sz="3200"/>
        </a:p>
      </dgm:t>
    </dgm:pt>
    <dgm:pt modelId="{91B66DC7-103B-4E3F-92B8-3BE174BF304C}">
      <dgm:prSet phldrT="[Tekst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hr-HR" sz="2800" dirty="0" smtClean="0"/>
            <a:t>POZVAN INSPEKTOR: 100% svih ozljeda koje je poslodavac smatrao teškim</a:t>
          </a:r>
          <a:endParaRPr lang="hr-HR" sz="2800" dirty="0"/>
        </a:p>
      </dgm:t>
    </dgm:pt>
    <dgm:pt modelId="{BFCEB189-5E82-452E-8D5B-0DBD312B6FC3}" type="parTrans" cxnId="{A9DED21F-E095-40CD-A927-E1C04A4899E9}">
      <dgm:prSet/>
      <dgm:spPr/>
      <dgm:t>
        <a:bodyPr/>
        <a:lstStyle/>
        <a:p>
          <a:endParaRPr lang="hr-HR" sz="3200"/>
        </a:p>
      </dgm:t>
    </dgm:pt>
    <dgm:pt modelId="{D200D0C2-6D7B-40F1-8671-D669B10BD7D8}" type="sibTrans" cxnId="{A9DED21F-E095-40CD-A927-E1C04A4899E9}">
      <dgm:prSet/>
      <dgm:spPr/>
      <dgm:t>
        <a:bodyPr/>
        <a:lstStyle/>
        <a:p>
          <a:endParaRPr lang="hr-HR" sz="3200"/>
        </a:p>
      </dgm:t>
    </dgm:pt>
    <dgm:pt modelId="{EEF89D6E-F8B0-45DC-89BB-7E74377B8BE9}">
      <dgm:prSet phldrT="[Tekst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hr-HR" sz="3200" dirty="0" smtClean="0"/>
            <a:t>IZLAZAK INSPEKTORA:</a:t>
          </a:r>
        </a:p>
        <a:p>
          <a:r>
            <a:rPr lang="hr-HR" sz="3200" dirty="0" smtClean="0"/>
            <a:t>56 %  SVIH POZIVA</a:t>
          </a:r>
          <a:endParaRPr lang="hr-HR" sz="3200" dirty="0"/>
        </a:p>
      </dgm:t>
    </dgm:pt>
    <dgm:pt modelId="{984FFC6C-2EEC-48C8-99F2-0F9312E358DD}" type="parTrans" cxnId="{2598E59A-A9EE-407E-A81A-E21944B6DAD6}">
      <dgm:prSet/>
      <dgm:spPr/>
      <dgm:t>
        <a:bodyPr/>
        <a:lstStyle/>
        <a:p>
          <a:endParaRPr lang="hr-HR" sz="3200"/>
        </a:p>
      </dgm:t>
    </dgm:pt>
    <dgm:pt modelId="{0A034A90-CF77-4AC3-8A75-6786490B3CB1}" type="sibTrans" cxnId="{2598E59A-A9EE-407E-A81A-E21944B6DAD6}">
      <dgm:prSet/>
      <dgm:spPr/>
      <dgm:t>
        <a:bodyPr/>
        <a:lstStyle/>
        <a:p>
          <a:endParaRPr lang="hr-HR" sz="3200"/>
        </a:p>
      </dgm:t>
    </dgm:pt>
    <dgm:pt modelId="{222E5321-8C2F-434C-831B-36C9CDF74E3D}">
      <dgm:prSet/>
      <dgm:spPr/>
      <dgm:t>
        <a:bodyPr/>
        <a:lstStyle/>
        <a:p>
          <a:r>
            <a:rPr lang="hr-HR" dirty="0" smtClean="0"/>
            <a:t>NOŠENJE OZO </a:t>
          </a:r>
          <a:r>
            <a:rPr lang="hr-HR" smtClean="0"/>
            <a:t>= 98,5</a:t>
          </a:r>
          <a:r>
            <a:rPr lang="hr-HR" dirty="0" smtClean="0"/>
            <a:t>%</a:t>
          </a:r>
          <a:endParaRPr lang="hr-HR" dirty="0"/>
        </a:p>
      </dgm:t>
    </dgm:pt>
    <dgm:pt modelId="{A8E74A91-BC1A-40CF-B5FA-9FACB8D58E58}" type="parTrans" cxnId="{88A5D2C4-C3C4-47F3-9B2B-9F4BEE4B24EB}">
      <dgm:prSet/>
      <dgm:spPr/>
    </dgm:pt>
    <dgm:pt modelId="{8FFDF47C-0811-4F95-A873-D6A55DC11438}" type="sibTrans" cxnId="{88A5D2C4-C3C4-47F3-9B2B-9F4BEE4B24EB}">
      <dgm:prSet/>
      <dgm:spPr/>
    </dgm:pt>
    <dgm:pt modelId="{48239417-0B10-4012-A0BF-74B6F64CBE64}" type="pres">
      <dgm:prSet presAssocID="{791D84F1-1F4E-49C3-AA3D-008B982DF81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8134A4F9-597A-4FE9-B23E-95EC3BAD83E5}" type="pres">
      <dgm:prSet presAssocID="{E6C5A7F5-78FC-4405-B676-41954968C948}" presName="parentLin" presStyleCnt="0"/>
      <dgm:spPr/>
    </dgm:pt>
    <dgm:pt modelId="{15CEE6A9-8626-4B1C-8933-588A844FBDCC}" type="pres">
      <dgm:prSet presAssocID="{E6C5A7F5-78FC-4405-B676-41954968C948}" presName="parentLeftMargin" presStyleLbl="node1" presStyleIdx="0" presStyleCnt="4"/>
      <dgm:spPr/>
      <dgm:t>
        <a:bodyPr/>
        <a:lstStyle/>
        <a:p>
          <a:endParaRPr lang="hr-HR"/>
        </a:p>
      </dgm:t>
    </dgm:pt>
    <dgm:pt modelId="{2D0BEA46-FB4C-4423-B686-39166E2CD819}" type="pres">
      <dgm:prSet presAssocID="{E6C5A7F5-78FC-4405-B676-41954968C948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9D8EBB2-BE05-4137-BA7F-D8D3B365018C}" type="pres">
      <dgm:prSet presAssocID="{E6C5A7F5-78FC-4405-B676-41954968C948}" presName="negativeSpace" presStyleCnt="0"/>
      <dgm:spPr/>
    </dgm:pt>
    <dgm:pt modelId="{9948BE4C-FDFD-42E0-B36B-249D7019594E}" type="pres">
      <dgm:prSet presAssocID="{E6C5A7F5-78FC-4405-B676-41954968C948}" presName="childText" presStyleLbl="conFgAcc1" presStyleIdx="0" presStyleCnt="4">
        <dgm:presLayoutVars>
          <dgm:bulletEnabled val="1"/>
        </dgm:presLayoutVars>
      </dgm:prSet>
      <dgm:spPr/>
    </dgm:pt>
    <dgm:pt modelId="{132DB00A-4BD0-49C6-ADAE-2CE75125D47D}" type="pres">
      <dgm:prSet presAssocID="{9A7D1646-1563-4A8D-B327-C4C89B7B05AD}" presName="spaceBetweenRectangles" presStyleCnt="0"/>
      <dgm:spPr/>
    </dgm:pt>
    <dgm:pt modelId="{2810EEDB-DF8F-44B2-BF06-6DA901D9F321}" type="pres">
      <dgm:prSet presAssocID="{222E5321-8C2F-434C-831B-36C9CDF74E3D}" presName="parentLin" presStyleCnt="0"/>
      <dgm:spPr/>
    </dgm:pt>
    <dgm:pt modelId="{8F8060EA-38C8-4E54-8CC3-2843BFB6AB0B}" type="pres">
      <dgm:prSet presAssocID="{222E5321-8C2F-434C-831B-36C9CDF74E3D}" presName="parentLeftMargin" presStyleLbl="node1" presStyleIdx="0" presStyleCnt="4"/>
      <dgm:spPr/>
      <dgm:t>
        <a:bodyPr/>
        <a:lstStyle/>
        <a:p>
          <a:endParaRPr lang="hr-HR"/>
        </a:p>
      </dgm:t>
    </dgm:pt>
    <dgm:pt modelId="{D5AA208F-284F-4215-A4A6-5DED8A8AD490}" type="pres">
      <dgm:prSet presAssocID="{222E5321-8C2F-434C-831B-36C9CDF74E3D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1D54959A-81E9-4787-A314-F7EF9CA38122}" type="pres">
      <dgm:prSet presAssocID="{222E5321-8C2F-434C-831B-36C9CDF74E3D}" presName="negativeSpace" presStyleCnt="0"/>
      <dgm:spPr/>
    </dgm:pt>
    <dgm:pt modelId="{074A049E-9B5B-4DB4-A260-CF353AE75EE7}" type="pres">
      <dgm:prSet presAssocID="{222E5321-8C2F-434C-831B-36C9CDF74E3D}" presName="childText" presStyleLbl="conFgAcc1" presStyleIdx="1" presStyleCnt="4">
        <dgm:presLayoutVars>
          <dgm:bulletEnabled val="1"/>
        </dgm:presLayoutVars>
      </dgm:prSet>
      <dgm:spPr/>
    </dgm:pt>
    <dgm:pt modelId="{D2FB9B2C-34E0-4209-9340-4ACA59E5433D}" type="pres">
      <dgm:prSet presAssocID="{8FFDF47C-0811-4F95-A873-D6A55DC11438}" presName="spaceBetweenRectangles" presStyleCnt="0"/>
      <dgm:spPr/>
    </dgm:pt>
    <dgm:pt modelId="{B482742E-6351-4922-A19D-44B1340CE25B}" type="pres">
      <dgm:prSet presAssocID="{91B66DC7-103B-4E3F-92B8-3BE174BF304C}" presName="parentLin" presStyleCnt="0"/>
      <dgm:spPr/>
    </dgm:pt>
    <dgm:pt modelId="{D57FECAB-3D37-4A91-8D7B-A22538CAB42C}" type="pres">
      <dgm:prSet presAssocID="{91B66DC7-103B-4E3F-92B8-3BE174BF304C}" presName="parentLeftMargin" presStyleLbl="node1" presStyleIdx="1" presStyleCnt="4"/>
      <dgm:spPr/>
      <dgm:t>
        <a:bodyPr/>
        <a:lstStyle/>
        <a:p>
          <a:endParaRPr lang="hr-HR"/>
        </a:p>
      </dgm:t>
    </dgm:pt>
    <dgm:pt modelId="{DD167B91-1759-482E-B27F-FDEE40D232C1}" type="pres">
      <dgm:prSet presAssocID="{91B66DC7-103B-4E3F-92B8-3BE174BF304C}" presName="parentText" presStyleLbl="node1" presStyleIdx="2" presStyleCnt="4" custScaleY="128684" custLinFactNeighborX="8108" custLinFactNeighborY="-16769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3AF0A39-77ED-413E-B7F7-B0D6BD715B2C}" type="pres">
      <dgm:prSet presAssocID="{91B66DC7-103B-4E3F-92B8-3BE174BF304C}" presName="negativeSpace" presStyleCnt="0"/>
      <dgm:spPr/>
    </dgm:pt>
    <dgm:pt modelId="{93C83168-DB26-452B-9C3A-6B591F4943FC}" type="pres">
      <dgm:prSet presAssocID="{91B66DC7-103B-4E3F-92B8-3BE174BF304C}" presName="childText" presStyleLbl="conFgAcc1" presStyleIdx="2" presStyleCnt="4">
        <dgm:presLayoutVars>
          <dgm:bulletEnabled val="1"/>
        </dgm:presLayoutVars>
      </dgm:prSet>
      <dgm:spPr/>
    </dgm:pt>
    <dgm:pt modelId="{A75EDFAD-756D-45EE-A74A-1C432A6E6A10}" type="pres">
      <dgm:prSet presAssocID="{D200D0C2-6D7B-40F1-8671-D669B10BD7D8}" presName="spaceBetweenRectangles" presStyleCnt="0"/>
      <dgm:spPr/>
    </dgm:pt>
    <dgm:pt modelId="{54299247-05E0-40B9-9BBB-AC5C547644E0}" type="pres">
      <dgm:prSet presAssocID="{EEF89D6E-F8B0-45DC-89BB-7E74377B8BE9}" presName="parentLin" presStyleCnt="0"/>
      <dgm:spPr/>
    </dgm:pt>
    <dgm:pt modelId="{208E6BEE-0B04-40F6-8FAA-21F62D3FC1CB}" type="pres">
      <dgm:prSet presAssocID="{EEF89D6E-F8B0-45DC-89BB-7E74377B8BE9}" presName="parentLeftMargin" presStyleLbl="node1" presStyleIdx="2" presStyleCnt="4"/>
      <dgm:spPr/>
      <dgm:t>
        <a:bodyPr/>
        <a:lstStyle/>
        <a:p>
          <a:endParaRPr lang="hr-HR"/>
        </a:p>
      </dgm:t>
    </dgm:pt>
    <dgm:pt modelId="{DC7A0A95-A629-460F-B74A-6AEFEB3D0C0E}" type="pres">
      <dgm:prSet presAssocID="{EEF89D6E-F8B0-45DC-89BB-7E74377B8BE9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642A1CA-85F3-4716-95ED-4EB97533B8B6}" type="pres">
      <dgm:prSet presAssocID="{EEF89D6E-F8B0-45DC-89BB-7E74377B8BE9}" presName="negativeSpace" presStyleCnt="0"/>
      <dgm:spPr/>
    </dgm:pt>
    <dgm:pt modelId="{16215EA6-7525-46B2-B39A-7C64F01DD3A8}" type="pres">
      <dgm:prSet presAssocID="{EEF89D6E-F8B0-45DC-89BB-7E74377B8BE9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1CA05BEF-D15C-43E8-A98F-D85DAF6EC58A}" type="presOf" srcId="{E6C5A7F5-78FC-4405-B676-41954968C948}" destId="{2D0BEA46-FB4C-4423-B686-39166E2CD819}" srcOrd="1" destOrd="0" presId="urn:microsoft.com/office/officeart/2005/8/layout/list1"/>
    <dgm:cxn modelId="{B6D51A8F-F909-4DB0-AE8C-DD9C8BB6A2ED}" type="presOf" srcId="{EEF89D6E-F8B0-45DC-89BB-7E74377B8BE9}" destId="{208E6BEE-0B04-40F6-8FAA-21F62D3FC1CB}" srcOrd="0" destOrd="0" presId="urn:microsoft.com/office/officeart/2005/8/layout/list1"/>
    <dgm:cxn modelId="{A9DED21F-E095-40CD-A927-E1C04A4899E9}" srcId="{791D84F1-1F4E-49C3-AA3D-008B982DF81E}" destId="{91B66DC7-103B-4E3F-92B8-3BE174BF304C}" srcOrd="2" destOrd="0" parTransId="{BFCEB189-5E82-452E-8D5B-0DBD312B6FC3}" sibTransId="{D200D0C2-6D7B-40F1-8671-D669B10BD7D8}"/>
    <dgm:cxn modelId="{2598E59A-A9EE-407E-A81A-E21944B6DAD6}" srcId="{791D84F1-1F4E-49C3-AA3D-008B982DF81E}" destId="{EEF89D6E-F8B0-45DC-89BB-7E74377B8BE9}" srcOrd="3" destOrd="0" parTransId="{984FFC6C-2EEC-48C8-99F2-0F9312E358DD}" sibTransId="{0A034A90-CF77-4AC3-8A75-6786490B3CB1}"/>
    <dgm:cxn modelId="{D54FDDD1-3F7D-43BD-9387-B21764E8D163}" type="presOf" srcId="{222E5321-8C2F-434C-831B-36C9CDF74E3D}" destId="{D5AA208F-284F-4215-A4A6-5DED8A8AD490}" srcOrd="1" destOrd="0" presId="urn:microsoft.com/office/officeart/2005/8/layout/list1"/>
    <dgm:cxn modelId="{55E2CE1D-F11A-4EC3-9050-0C403E058435}" type="presOf" srcId="{91B66DC7-103B-4E3F-92B8-3BE174BF304C}" destId="{DD167B91-1759-482E-B27F-FDEE40D232C1}" srcOrd="1" destOrd="0" presId="urn:microsoft.com/office/officeart/2005/8/layout/list1"/>
    <dgm:cxn modelId="{592813DA-C66F-40D9-97C7-069B6A8AF378}" type="presOf" srcId="{222E5321-8C2F-434C-831B-36C9CDF74E3D}" destId="{8F8060EA-38C8-4E54-8CC3-2843BFB6AB0B}" srcOrd="0" destOrd="0" presId="urn:microsoft.com/office/officeart/2005/8/layout/list1"/>
    <dgm:cxn modelId="{596DEBA7-A12E-448B-AF57-62BE7E6B8973}" srcId="{791D84F1-1F4E-49C3-AA3D-008B982DF81E}" destId="{E6C5A7F5-78FC-4405-B676-41954968C948}" srcOrd="0" destOrd="0" parTransId="{59920FAF-01B1-49A3-A727-146D4CC4FBF3}" sibTransId="{9A7D1646-1563-4A8D-B327-C4C89B7B05AD}"/>
    <dgm:cxn modelId="{3F45F25B-D805-4C29-B047-C104316938BD}" type="presOf" srcId="{EEF89D6E-F8B0-45DC-89BB-7E74377B8BE9}" destId="{DC7A0A95-A629-460F-B74A-6AEFEB3D0C0E}" srcOrd="1" destOrd="0" presId="urn:microsoft.com/office/officeart/2005/8/layout/list1"/>
    <dgm:cxn modelId="{81D4C7DB-D7F8-4103-A518-3C090E69D17D}" type="presOf" srcId="{E6C5A7F5-78FC-4405-B676-41954968C948}" destId="{15CEE6A9-8626-4B1C-8933-588A844FBDCC}" srcOrd="0" destOrd="0" presId="urn:microsoft.com/office/officeart/2005/8/layout/list1"/>
    <dgm:cxn modelId="{88A5D2C4-C3C4-47F3-9B2B-9F4BEE4B24EB}" srcId="{791D84F1-1F4E-49C3-AA3D-008B982DF81E}" destId="{222E5321-8C2F-434C-831B-36C9CDF74E3D}" srcOrd="1" destOrd="0" parTransId="{A8E74A91-BC1A-40CF-B5FA-9FACB8D58E58}" sibTransId="{8FFDF47C-0811-4F95-A873-D6A55DC11438}"/>
    <dgm:cxn modelId="{51C7AC12-221E-4015-AE07-D8D2B113047E}" type="presOf" srcId="{791D84F1-1F4E-49C3-AA3D-008B982DF81E}" destId="{48239417-0B10-4012-A0BF-74B6F64CBE64}" srcOrd="0" destOrd="0" presId="urn:microsoft.com/office/officeart/2005/8/layout/list1"/>
    <dgm:cxn modelId="{8C957418-92D7-440B-BF69-5F380FC3D5E7}" type="presOf" srcId="{91B66DC7-103B-4E3F-92B8-3BE174BF304C}" destId="{D57FECAB-3D37-4A91-8D7B-A22538CAB42C}" srcOrd="0" destOrd="0" presId="urn:microsoft.com/office/officeart/2005/8/layout/list1"/>
    <dgm:cxn modelId="{CD3EABA6-6B08-40E1-8A55-58536E2FD105}" type="presParOf" srcId="{48239417-0B10-4012-A0BF-74B6F64CBE64}" destId="{8134A4F9-597A-4FE9-B23E-95EC3BAD83E5}" srcOrd="0" destOrd="0" presId="urn:microsoft.com/office/officeart/2005/8/layout/list1"/>
    <dgm:cxn modelId="{B3CB9335-3832-4342-9C56-01DB7BA7A70B}" type="presParOf" srcId="{8134A4F9-597A-4FE9-B23E-95EC3BAD83E5}" destId="{15CEE6A9-8626-4B1C-8933-588A844FBDCC}" srcOrd="0" destOrd="0" presId="urn:microsoft.com/office/officeart/2005/8/layout/list1"/>
    <dgm:cxn modelId="{A32BFBE3-DE8D-446C-A38E-9E9795D31870}" type="presParOf" srcId="{8134A4F9-597A-4FE9-B23E-95EC3BAD83E5}" destId="{2D0BEA46-FB4C-4423-B686-39166E2CD819}" srcOrd="1" destOrd="0" presId="urn:microsoft.com/office/officeart/2005/8/layout/list1"/>
    <dgm:cxn modelId="{FEA60B7B-056B-413C-AE17-BBD770AD3BE8}" type="presParOf" srcId="{48239417-0B10-4012-A0BF-74B6F64CBE64}" destId="{39D8EBB2-BE05-4137-BA7F-D8D3B365018C}" srcOrd="1" destOrd="0" presId="urn:microsoft.com/office/officeart/2005/8/layout/list1"/>
    <dgm:cxn modelId="{9B5DE6D3-2AB8-45C7-9F88-E4FB2AEFA126}" type="presParOf" srcId="{48239417-0B10-4012-A0BF-74B6F64CBE64}" destId="{9948BE4C-FDFD-42E0-B36B-249D7019594E}" srcOrd="2" destOrd="0" presId="urn:microsoft.com/office/officeart/2005/8/layout/list1"/>
    <dgm:cxn modelId="{55121323-6115-4089-9398-486AAEB75CA4}" type="presParOf" srcId="{48239417-0B10-4012-A0BF-74B6F64CBE64}" destId="{132DB00A-4BD0-49C6-ADAE-2CE75125D47D}" srcOrd="3" destOrd="0" presId="urn:microsoft.com/office/officeart/2005/8/layout/list1"/>
    <dgm:cxn modelId="{084B5D6E-8AA0-4C42-9E6C-8E44ACBCF8A7}" type="presParOf" srcId="{48239417-0B10-4012-A0BF-74B6F64CBE64}" destId="{2810EEDB-DF8F-44B2-BF06-6DA901D9F321}" srcOrd="4" destOrd="0" presId="urn:microsoft.com/office/officeart/2005/8/layout/list1"/>
    <dgm:cxn modelId="{B642CE93-A6B1-4F06-879F-F3CEC960212D}" type="presParOf" srcId="{2810EEDB-DF8F-44B2-BF06-6DA901D9F321}" destId="{8F8060EA-38C8-4E54-8CC3-2843BFB6AB0B}" srcOrd="0" destOrd="0" presId="urn:microsoft.com/office/officeart/2005/8/layout/list1"/>
    <dgm:cxn modelId="{8D322D87-C086-4145-845E-52D634B88289}" type="presParOf" srcId="{2810EEDB-DF8F-44B2-BF06-6DA901D9F321}" destId="{D5AA208F-284F-4215-A4A6-5DED8A8AD490}" srcOrd="1" destOrd="0" presId="urn:microsoft.com/office/officeart/2005/8/layout/list1"/>
    <dgm:cxn modelId="{B755FE08-9DAC-46EB-BA78-3BD7F36B8F97}" type="presParOf" srcId="{48239417-0B10-4012-A0BF-74B6F64CBE64}" destId="{1D54959A-81E9-4787-A314-F7EF9CA38122}" srcOrd="5" destOrd="0" presId="urn:microsoft.com/office/officeart/2005/8/layout/list1"/>
    <dgm:cxn modelId="{4A13512A-6A22-462E-8965-AF081D9514D0}" type="presParOf" srcId="{48239417-0B10-4012-A0BF-74B6F64CBE64}" destId="{074A049E-9B5B-4DB4-A260-CF353AE75EE7}" srcOrd="6" destOrd="0" presId="urn:microsoft.com/office/officeart/2005/8/layout/list1"/>
    <dgm:cxn modelId="{4F1E9B1B-D92D-43C9-87D3-F66F59C9FD17}" type="presParOf" srcId="{48239417-0B10-4012-A0BF-74B6F64CBE64}" destId="{D2FB9B2C-34E0-4209-9340-4ACA59E5433D}" srcOrd="7" destOrd="0" presId="urn:microsoft.com/office/officeart/2005/8/layout/list1"/>
    <dgm:cxn modelId="{B44C6950-0C31-4431-B955-84BD9D15BA84}" type="presParOf" srcId="{48239417-0B10-4012-A0BF-74B6F64CBE64}" destId="{B482742E-6351-4922-A19D-44B1340CE25B}" srcOrd="8" destOrd="0" presId="urn:microsoft.com/office/officeart/2005/8/layout/list1"/>
    <dgm:cxn modelId="{6E1ACBF0-19F0-42B9-B854-EFD9D99BFB31}" type="presParOf" srcId="{B482742E-6351-4922-A19D-44B1340CE25B}" destId="{D57FECAB-3D37-4A91-8D7B-A22538CAB42C}" srcOrd="0" destOrd="0" presId="urn:microsoft.com/office/officeart/2005/8/layout/list1"/>
    <dgm:cxn modelId="{265FD08D-98C7-473C-BC20-E1F3BED50B22}" type="presParOf" srcId="{B482742E-6351-4922-A19D-44B1340CE25B}" destId="{DD167B91-1759-482E-B27F-FDEE40D232C1}" srcOrd="1" destOrd="0" presId="urn:microsoft.com/office/officeart/2005/8/layout/list1"/>
    <dgm:cxn modelId="{A293561F-F334-48A3-BF40-32112D432787}" type="presParOf" srcId="{48239417-0B10-4012-A0BF-74B6F64CBE64}" destId="{D3AF0A39-77ED-413E-B7F7-B0D6BD715B2C}" srcOrd="9" destOrd="0" presId="urn:microsoft.com/office/officeart/2005/8/layout/list1"/>
    <dgm:cxn modelId="{BE43FEAE-7759-4EA3-9923-ED743FE08804}" type="presParOf" srcId="{48239417-0B10-4012-A0BF-74B6F64CBE64}" destId="{93C83168-DB26-452B-9C3A-6B591F4943FC}" srcOrd="10" destOrd="0" presId="urn:microsoft.com/office/officeart/2005/8/layout/list1"/>
    <dgm:cxn modelId="{1ABF8617-3E64-461E-B00E-38AFAF302BEC}" type="presParOf" srcId="{48239417-0B10-4012-A0BF-74B6F64CBE64}" destId="{A75EDFAD-756D-45EE-A74A-1C432A6E6A10}" srcOrd="11" destOrd="0" presId="urn:microsoft.com/office/officeart/2005/8/layout/list1"/>
    <dgm:cxn modelId="{C7AE3DEA-BD1D-4A66-B5FA-A365E102FD42}" type="presParOf" srcId="{48239417-0B10-4012-A0BF-74B6F64CBE64}" destId="{54299247-05E0-40B9-9BBB-AC5C547644E0}" srcOrd="12" destOrd="0" presId="urn:microsoft.com/office/officeart/2005/8/layout/list1"/>
    <dgm:cxn modelId="{D1EA2484-8DA5-40E1-9EE4-2470CD2863A0}" type="presParOf" srcId="{54299247-05E0-40B9-9BBB-AC5C547644E0}" destId="{208E6BEE-0B04-40F6-8FAA-21F62D3FC1CB}" srcOrd="0" destOrd="0" presId="urn:microsoft.com/office/officeart/2005/8/layout/list1"/>
    <dgm:cxn modelId="{38A85C68-6BDA-485B-9007-D91129A1638F}" type="presParOf" srcId="{54299247-05E0-40B9-9BBB-AC5C547644E0}" destId="{DC7A0A95-A629-460F-B74A-6AEFEB3D0C0E}" srcOrd="1" destOrd="0" presId="urn:microsoft.com/office/officeart/2005/8/layout/list1"/>
    <dgm:cxn modelId="{7FEC137A-44B5-4A9B-9AAE-9AACFFF633BC}" type="presParOf" srcId="{48239417-0B10-4012-A0BF-74B6F64CBE64}" destId="{7642A1CA-85F3-4716-95ED-4EB97533B8B6}" srcOrd="13" destOrd="0" presId="urn:microsoft.com/office/officeart/2005/8/layout/list1"/>
    <dgm:cxn modelId="{B7528522-7432-4042-B910-2AB36C2F2F5F}" type="presParOf" srcId="{48239417-0B10-4012-A0BF-74B6F64CBE64}" destId="{16215EA6-7525-46B2-B39A-7C64F01DD3A8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9A9EA5A-B5EB-4D2F-8750-4D4BB9331489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0FC0CC72-EEA7-4C9A-9E67-E76AB599600B}">
      <dgm:prSet phldrT="[Tekst]"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hr-HR" sz="2800" dirty="0" smtClean="0"/>
            <a:t>POTENCIJALNO UGROŽENA FUNKCIJA OZLIJEĐENOG ORGANA</a:t>
          </a:r>
          <a:endParaRPr lang="hr-HR" sz="2800" dirty="0"/>
        </a:p>
      </dgm:t>
    </dgm:pt>
    <dgm:pt modelId="{A82B5648-D4B1-4CB3-B61D-33A930E82B43}" type="parTrans" cxnId="{1F76068E-CC6C-422C-90C3-6EDA5D985EA4}">
      <dgm:prSet/>
      <dgm:spPr/>
      <dgm:t>
        <a:bodyPr/>
        <a:lstStyle/>
        <a:p>
          <a:endParaRPr lang="hr-HR" sz="2800"/>
        </a:p>
      </dgm:t>
    </dgm:pt>
    <dgm:pt modelId="{D161A791-3F82-4808-A627-D6165B5B9907}" type="sibTrans" cxnId="{1F76068E-CC6C-422C-90C3-6EDA5D985EA4}">
      <dgm:prSet/>
      <dgm:spPr/>
      <dgm:t>
        <a:bodyPr/>
        <a:lstStyle/>
        <a:p>
          <a:endParaRPr lang="hr-HR" sz="2800"/>
        </a:p>
      </dgm:t>
    </dgm:pt>
    <dgm:pt modelId="{F064094D-1F4A-4185-BA0E-16C99EF1D5E4}">
      <dgm:prSet phldrT="[Tekst]"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hr-HR" sz="2800" dirty="0" smtClean="0"/>
            <a:t>OČEKIVANO DUGOTRAJNO BOLOVANJE I LIJEČENJE</a:t>
          </a:r>
          <a:endParaRPr lang="hr-HR" sz="2800" dirty="0"/>
        </a:p>
      </dgm:t>
    </dgm:pt>
    <dgm:pt modelId="{761A11F0-C0E6-497F-B715-AC744CA92766}" type="parTrans" cxnId="{526C45C3-A20C-4F79-8F34-3DBD63CC0A0B}">
      <dgm:prSet/>
      <dgm:spPr/>
      <dgm:t>
        <a:bodyPr/>
        <a:lstStyle/>
        <a:p>
          <a:endParaRPr lang="hr-HR" sz="2800"/>
        </a:p>
      </dgm:t>
    </dgm:pt>
    <dgm:pt modelId="{90338F5A-FD37-41B3-BAB6-DD3E7C3FF2C1}" type="sibTrans" cxnId="{526C45C3-A20C-4F79-8F34-3DBD63CC0A0B}">
      <dgm:prSet/>
      <dgm:spPr/>
      <dgm:t>
        <a:bodyPr/>
        <a:lstStyle/>
        <a:p>
          <a:endParaRPr lang="hr-HR" sz="2800"/>
        </a:p>
      </dgm:t>
    </dgm:pt>
    <dgm:pt modelId="{F7D7B941-5E37-47A4-B77E-F2A09A850318}">
      <dgm:prSet phldrT="[Tekst]" custT="1"/>
      <dgm:spPr>
        <a:solidFill>
          <a:schemeClr val="accent4">
            <a:lumMod val="50000"/>
          </a:schemeClr>
        </a:solidFill>
      </dgm:spPr>
      <dgm:t>
        <a:bodyPr/>
        <a:lstStyle/>
        <a:p>
          <a:r>
            <a:rPr lang="hr-HR" sz="2800" dirty="0" smtClean="0"/>
            <a:t>MOGUĆA  TRAJNA PROMJENA ZDRAVSTVENE/ RADNE SPOSOBNOSTI</a:t>
          </a:r>
          <a:endParaRPr lang="hr-HR" sz="2800" dirty="0"/>
        </a:p>
      </dgm:t>
    </dgm:pt>
    <dgm:pt modelId="{A70758E5-6E90-4A88-BDF0-3515FD9B0E97}" type="parTrans" cxnId="{12769910-03FC-4F88-B346-493171A37422}">
      <dgm:prSet/>
      <dgm:spPr/>
      <dgm:t>
        <a:bodyPr/>
        <a:lstStyle/>
        <a:p>
          <a:endParaRPr lang="hr-HR" sz="2800"/>
        </a:p>
      </dgm:t>
    </dgm:pt>
    <dgm:pt modelId="{A300AD5E-1897-42D4-BF89-61534FF8056D}" type="sibTrans" cxnId="{12769910-03FC-4F88-B346-493171A37422}">
      <dgm:prSet/>
      <dgm:spPr/>
      <dgm:t>
        <a:bodyPr/>
        <a:lstStyle/>
        <a:p>
          <a:endParaRPr lang="hr-HR" sz="2800"/>
        </a:p>
      </dgm:t>
    </dgm:pt>
    <dgm:pt modelId="{6AD58225-B8AB-4077-BFEC-C8D6F4DB21CF}">
      <dgm:prSet/>
      <dgm:spPr/>
      <dgm:t>
        <a:bodyPr/>
        <a:lstStyle/>
        <a:p>
          <a:r>
            <a:rPr lang="hr-HR" dirty="0" smtClean="0"/>
            <a:t>VRSTA I LOKALIZACIJA OZLJEDE</a:t>
          </a:r>
          <a:endParaRPr lang="hr-HR" dirty="0"/>
        </a:p>
      </dgm:t>
    </dgm:pt>
    <dgm:pt modelId="{4026440F-CF76-4F62-A61D-898D1C07AA54}" type="parTrans" cxnId="{25C6C5BF-E7E9-4C66-9510-2B47A25AEE5C}">
      <dgm:prSet/>
      <dgm:spPr/>
      <dgm:t>
        <a:bodyPr/>
        <a:lstStyle/>
        <a:p>
          <a:endParaRPr lang="hr-HR"/>
        </a:p>
      </dgm:t>
    </dgm:pt>
    <dgm:pt modelId="{602386B9-0A84-45EC-8F93-72E7B85F56EE}" type="sibTrans" cxnId="{25C6C5BF-E7E9-4C66-9510-2B47A25AEE5C}">
      <dgm:prSet/>
      <dgm:spPr/>
      <dgm:t>
        <a:bodyPr/>
        <a:lstStyle/>
        <a:p>
          <a:endParaRPr lang="hr-HR"/>
        </a:p>
      </dgm:t>
    </dgm:pt>
    <dgm:pt modelId="{0118D261-74DC-42F2-80C8-CC54CEAB425F}" type="pres">
      <dgm:prSet presAssocID="{49A9EA5A-B5EB-4D2F-8750-4D4BB933148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84DE0FA7-DDFA-47C4-A7CC-872C1C10AC06}" type="pres">
      <dgm:prSet presAssocID="{0FC0CC72-EEA7-4C9A-9E67-E76AB599600B}" presName="parentLin" presStyleCnt="0"/>
      <dgm:spPr/>
    </dgm:pt>
    <dgm:pt modelId="{243B7D9C-A907-4316-A50D-7BCAD20F893A}" type="pres">
      <dgm:prSet presAssocID="{0FC0CC72-EEA7-4C9A-9E67-E76AB599600B}" presName="parentLeftMargin" presStyleLbl="node1" presStyleIdx="0" presStyleCnt="4"/>
      <dgm:spPr/>
      <dgm:t>
        <a:bodyPr/>
        <a:lstStyle/>
        <a:p>
          <a:endParaRPr lang="hr-HR"/>
        </a:p>
      </dgm:t>
    </dgm:pt>
    <dgm:pt modelId="{C77D526A-0626-4569-A4B9-ECD4E038DCDA}" type="pres">
      <dgm:prSet presAssocID="{0FC0CC72-EEA7-4C9A-9E67-E76AB599600B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9727CFA-A1F5-4375-B46C-00418CB9CE34}" type="pres">
      <dgm:prSet presAssocID="{0FC0CC72-EEA7-4C9A-9E67-E76AB599600B}" presName="negativeSpace" presStyleCnt="0"/>
      <dgm:spPr/>
    </dgm:pt>
    <dgm:pt modelId="{0852309C-5F80-44F1-A535-902ED165463A}" type="pres">
      <dgm:prSet presAssocID="{0FC0CC72-EEA7-4C9A-9E67-E76AB599600B}" presName="childText" presStyleLbl="conFgAcc1" presStyleIdx="0" presStyleCnt="4">
        <dgm:presLayoutVars>
          <dgm:bulletEnabled val="1"/>
        </dgm:presLayoutVars>
      </dgm:prSet>
      <dgm:spPr/>
    </dgm:pt>
    <dgm:pt modelId="{68744ACA-ED05-4CB5-8B8A-6557162FFAA3}" type="pres">
      <dgm:prSet presAssocID="{D161A791-3F82-4808-A627-D6165B5B9907}" presName="spaceBetweenRectangles" presStyleCnt="0"/>
      <dgm:spPr/>
    </dgm:pt>
    <dgm:pt modelId="{AA96E5FE-164A-41FA-B9CD-5EA2E0024339}" type="pres">
      <dgm:prSet presAssocID="{6AD58225-B8AB-4077-BFEC-C8D6F4DB21CF}" presName="parentLin" presStyleCnt="0"/>
      <dgm:spPr/>
    </dgm:pt>
    <dgm:pt modelId="{071CFE79-B7D1-425F-BDC7-84BD44A3C6B9}" type="pres">
      <dgm:prSet presAssocID="{6AD58225-B8AB-4077-BFEC-C8D6F4DB21CF}" presName="parentLeftMargin" presStyleLbl="node1" presStyleIdx="0" presStyleCnt="4"/>
      <dgm:spPr/>
      <dgm:t>
        <a:bodyPr/>
        <a:lstStyle/>
        <a:p>
          <a:endParaRPr lang="hr-HR"/>
        </a:p>
      </dgm:t>
    </dgm:pt>
    <dgm:pt modelId="{E14F677B-B31F-4DC5-B49F-2CB567A43E38}" type="pres">
      <dgm:prSet presAssocID="{6AD58225-B8AB-4077-BFEC-C8D6F4DB21CF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82883CC-B2B1-4786-B2A0-8409734E9355}" type="pres">
      <dgm:prSet presAssocID="{6AD58225-B8AB-4077-BFEC-C8D6F4DB21CF}" presName="negativeSpace" presStyleCnt="0"/>
      <dgm:spPr/>
    </dgm:pt>
    <dgm:pt modelId="{17B51D1D-C811-4997-8431-5F90FA02E71B}" type="pres">
      <dgm:prSet presAssocID="{6AD58225-B8AB-4077-BFEC-C8D6F4DB21CF}" presName="childText" presStyleLbl="conFgAcc1" presStyleIdx="1" presStyleCnt="4">
        <dgm:presLayoutVars>
          <dgm:bulletEnabled val="1"/>
        </dgm:presLayoutVars>
      </dgm:prSet>
      <dgm:spPr/>
    </dgm:pt>
    <dgm:pt modelId="{BC61C99F-4ACC-46D2-9263-DDB86CF6CF5F}" type="pres">
      <dgm:prSet presAssocID="{602386B9-0A84-45EC-8F93-72E7B85F56EE}" presName="spaceBetweenRectangles" presStyleCnt="0"/>
      <dgm:spPr/>
    </dgm:pt>
    <dgm:pt modelId="{EE473846-DBB5-4B4D-8FDC-C126508B0195}" type="pres">
      <dgm:prSet presAssocID="{F064094D-1F4A-4185-BA0E-16C99EF1D5E4}" presName="parentLin" presStyleCnt="0"/>
      <dgm:spPr/>
    </dgm:pt>
    <dgm:pt modelId="{6ECB08D7-0D83-4B27-8ECC-5420F05B744A}" type="pres">
      <dgm:prSet presAssocID="{F064094D-1F4A-4185-BA0E-16C99EF1D5E4}" presName="parentLeftMargin" presStyleLbl="node1" presStyleIdx="1" presStyleCnt="4"/>
      <dgm:spPr/>
      <dgm:t>
        <a:bodyPr/>
        <a:lstStyle/>
        <a:p>
          <a:endParaRPr lang="hr-HR"/>
        </a:p>
      </dgm:t>
    </dgm:pt>
    <dgm:pt modelId="{44C6BF4F-4E35-4661-887B-49B6EB13037C}" type="pres">
      <dgm:prSet presAssocID="{F064094D-1F4A-4185-BA0E-16C99EF1D5E4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2416B68-B4CB-4CD2-B1F4-C07541D8EC08}" type="pres">
      <dgm:prSet presAssocID="{F064094D-1F4A-4185-BA0E-16C99EF1D5E4}" presName="negativeSpace" presStyleCnt="0"/>
      <dgm:spPr/>
    </dgm:pt>
    <dgm:pt modelId="{8514887A-BD75-45A2-AFAA-10182FBC180E}" type="pres">
      <dgm:prSet presAssocID="{F064094D-1F4A-4185-BA0E-16C99EF1D5E4}" presName="childText" presStyleLbl="conFgAcc1" presStyleIdx="2" presStyleCnt="4">
        <dgm:presLayoutVars>
          <dgm:bulletEnabled val="1"/>
        </dgm:presLayoutVars>
      </dgm:prSet>
      <dgm:spPr/>
    </dgm:pt>
    <dgm:pt modelId="{D6A9A163-A031-4B52-A364-8A47F62F3F25}" type="pres">
      <dgm:prSet presAssocID="{90338F5A-FD37-41B3-BAB6-DD3E7C3FF2C1}" presName="spaceBetweenRectangles" presStyleCnt="0"/>
      <dgm:spPr/>
    </dgm:pt>
    <dgm:pt modelId="{E3BE7345-4423-49D3-834C-F071FD07EC7F}" type="pres">
      <dgm:prSet presAssocID="{F7D7B941-5E37-47A4-B77E-F2A09A850318}" presName="parentLin" presStyleCnt="0"/>
      <dgm:spPr/>
    </dgm:pt>
    <dgm:pt modelId="{0F67D56D-7BD8-4665-81FE-C6317B4B1738}" type="pres">
      <dgm:prSet presAssocID="{F7D7B941-5E37-47A4-B77E-F2A09A850318}" presName="parentLeftMargin" presStyleLbl="node1" presStyleIdx="2" presStyleCnt="4"/>
      <dgm:spPr/>
      <dgm:t>
        <a:bodyPr/>
        <a:lstStyle/>
        <a:p>
          <a:endParaRPr lang="hr-HR"/>
        </a:p>
      </dgm:t>
    </dgm:pt>
    <dgm:pt modelId="{2E56C758-987D-4FA3-8DAA-C769C55A4F8C}" type="pres">
      <dgm:prSet presAssocID="{F7D7B941-5E37-47A4-B77E-F2A09A850318}" presName="parentText" presStyleLbl="node1" presStyleIdx="3" presStyleCnt="4" custScaleY="164257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6195FA2-544D-450C-BAF8-BF9055E9244B}" type="pres">
      <dgm:prSet presAssocID="{F7D7B941-5E37-47A4-B77E-F2A09A850318}" presName="negativeSpace" presStyleCnt="0"/>
      <dgm:spPr/>
    </dgm:pt>
    <dgm:pt modelId="{A8B8FC2C-58A2-4A89-B6C6-EDF3BEE04EEC}" type="pres">
      <dgm:prSet presAssocID="{F7D7B941-5E37-47A4-B77E-F2A09A850318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526C45C3-A20C-4F79-8F34-3DBD63CC0A0B}" srcId="{49A9EA5A-B5EB-4D2F-8750-4D4BB9331489}" destId="{F064094D-1F4A-4185-BA0E-16C99EF1D5E4}" srcOrd="2" destOrd="0" parTransId="{761A11F0-C0E6-497F-B715-AC744CA92766}" sibTransId="{90338F5A-FD37-41B3-BAB6-DD3E7C3FF2C1}"/>
    <dgm:cxn modelId="{88F5CC5D-0351-4C65-AE83-E0DF2A782571}" type="presOf" srcId="{F7D7B941-5E37-47A4-B77E-F2A09A850318}" destId="{2E56C758-987D-4FA3-8DAA-C769C55A4F8C}" srcOrd="1" destOrd="0" presId="urn:microsoft.com/office/officeart/2005/8/layout/list1"/>
    <dgm:cxn modelId="{1F76068E-CC6C-422C-90C3-6EDA5D985EA4}" srcId="{49A9EA5A-B5EB-4D2F-8750-4D4BB9331489}" destId="{0FC0CC72-EEA7-4C9A-9E67-E76AB599600B}" srcOrd="0" destOrd="0" parTransId="{A82B5648-D4B1-4CB3-B61D-33A930E82B43}" sibTransId="{D161A791-3F82-4808-A627-D6165B5B9907}"/>
    <dgm:cxn modelId="{95FB1ED8-5CC5-4245-87BD-B7659719FC3E}" type="presOf" srcId="{6AD58225-B8AB-4077-BFEC-C8D6F4DB21CF}" destId="{E14F677B-B31F-4DC5-B49F-2CB567A43E38}" srcOrd="1" destOrd="0" presId="urn:microsoft.com/office/officeart/2005/8/layout/list1"/>
    <dgm:cxn modelId="{E44B9553-3A75-4CDB-B1A7-276CD7395010}" type="presOf" srcId="{F7D7B941-5E37-47A4-B77E-F2A09A850318}" destId="{0F67D56D-7BD8-4665-81FE-C6317B4B1738}" srcOrd="0" destOrd="0" presId="urn:microsoft.com/office/officeart/2005/8/layout/list1"/>
    <dgm:cxn modelId="{97AD4D8E-8B2E-494A-839A-6DB302277C82}" type="presOf" srcId="{F064094D-1F4A-4185-BA0E-16C99EF1D5E4}" destId="{6ECB08D7-0D83-4B27-8ECC-5420F05B744A}" srcOrd="0" destOrd="0" presId="urn:microsoft.com/office/officeart/2005/8/layout/list1"/>
    <dgm:cxn modelId="{B18C1C81-9D7B-4674-8826-2BF035CDEF78}" type="presOf" srcId="{0FC0CC72-EEA7-4C9A-9E67-E76AB599600B}" destId="{243B7D9C-A907-4316-A50D-7BCAD20F893A}" srcOrd="0" destOrd="0" presId="urn:microsoft.com/office/officeart/2005/8/layout/list1"/>
    <dgm:cxn modelId="{1477DDF6-C8CF-46D5-B054-71F5AF4B46B2}" type="presOf" srcId="{F064094D-1F4A-4185-BA0E-16C99EF1D5E4}" destId="{44C6BF4F-4E35-4661-887B-49B6EB13037C}" srcOrd="1" destOrd="0" presId="urn:microsoft.com/office/officeart/2005/8/layout/list1"/>
    <dgm:cxn modelId="{281DBC38-0EC1-4FAD-B100-401EE4905EA8}" type="presOf" srcId="{0FC0CC72-EEA7-4C9A-9E67-E76AB599600B}" destId="{C77D526A-0626-4569-A4B9-ECD4E038DCDA}" srcOrd="1" destOrd="0" presId="urn:microsoft.com/office/officeart/2005/8/layout/list1"/>
    <dgm:cxn modelId="{25C6C5BF-E7E9-4C66-9510-2B47A25AEE5C}" srcId="{49A9EA5A-B5EB-4D2F-8750-4D4BB9331489}" destId="{6AD58225-B8AB-4077-BFEC-C8D6F4DB21CF}" srcOrd="1" destOrd="0" parTransId="{4026440F-CF76-4F62-A61D-898D1C07AA54}" sibTransId="{602386B9-0A84-45EC-8F93-72E7B85F56EE}"/>
    <dgm:cxn modelId="{12769910-03FC-4F88-B346-493171A37422}" srcId="{49A9EA5A-B5EB-4D2F-8750-4D4BB9331489}" destId="{F7D7B941-5E37-47A4-B77E-F2A09A850318}" srcOrd="3" destOrd="0" parTransId="{A70758E5-6E90-4A88-BDF0-3515FD9B0E97}" sibTransId="{A300AD5E-1897-42D4-BF89-61534FF8056D}"/>
    <dgm:cxn modelId="{46988C64-393D-4E03-AA7F-FC2916A8BDC3}" type="presOf" srcId="{6AD58225-B8AB-4077-BFEC-C8D6F4DB21CF}" destId="{071CFE79-B7D1-425F-BDC7-84BD44A3C6B9}" srcOrd="0" destOrd="0" presId="urn:microsoft.com/office/officeart/2005/8/layout/list1"/>
    <dgm:cxn modelId="{116247E4-D48B-4AF6-A8D5-7971DB6FBA55}" type="presOf" srcId="{49A9EA5A-B5EB-4D2F-8750-4D4BB9331489}" destId="{0118D261-74DC-42F2-80C8-CC54CEAB425F}" srcOrd="0" destOrd="0" presId="urn:microsoft.com/office/officeart/2005/8/layout/list1"/>
    <dgm:cxn modelId="{F14BF61D-A586-4BB6-A61A-D3B6980ABEB2}" type="presParOf" srcId="{0118D261-74DC-42F2-80C8-CC54CEAB425F}" destId="{84DE0FA7-DDFA-47C4-A7CC-872C1C10AC06}" srcOrd="0" destOrd="0" presId="urn:microsoft.com/office/officeart/2005/8/layout/list1"/>
    <dgm:cxn modelId="{3865AED3-13A1-47F6-9B0B-8E2168B5C623}" type="presParOf" srcId="{84DE0FA7-DDFA-47C4-A7CC-872C1C10AC06}" destId="{243B7D9C-A907-4316-A50D-7BCAD20F893A}" srcOrd="0" destOrd="0" presId="urn:microsoft.com/office/officeart/2005/8/layout/list1"/>
    <dgm:cxn modelId="{9F72E3C1-9FD3-4E5C-9D66-72CD9322BA7D}" type="presParOf" srcId="{84DE0FA7-DDFA-47C4-A7CC-872C1C10AC06}" destId="{C77D526A-0626-4569-A4B9-ECD4E038DCDA}" srcOrd="1" destOrd="0" presId="urn:microsoft.com/office/officeart/2005/8/layout/list1"/>
    <dgm:cxn modelId="{15F65AA5-0E2D-4CEF-8C6B-9A462AD780CF}" type="presParOf" srcId="{0118D261-74DC-42F2-80C8-CC54CEAB425F}" destId="{F9727CFA-A1F5-4375-B46C-00418CB9CE34}" srcOrd="1" destOrd="0" presId="urn:microsoft.com/office/officeart/2005/8/layout/list1"/>
    <dgm:cxn modelId="{9135DDD2-721C-4B7B-AD2E-9582BC12D0B8}" type="presParOf" srcId="{0118D261-74DC-42F2-80C8-CC54CEAB425F}" destId="{0852309C-5F80-44F1-A535-902ED165463A}" srcOrd="2" destOrd="0" presId="urn:microsoft.com/office/officeart/2005/8/layout/list1"/>
    <dgm:cxn modelId="{CB66EC44-610B-4C2A-BB93-79C758A3474F}" type="presParOf" srcId="{0118D261-74DC-42F2-80C8-CC54CEAB425F}" destId="{68744ACA-ED05-4CB5-8B8A-6557162FFAA3}" srcOrd="3" destOrd="0" presId="urn:microsoft.com/office/officeart/2005/8/layout/list1"/>
    <dgm:cxn modelId="{28F1892B-F9DE-4BF7-BC14-0EDCE5B89C7B}" type="presParOf" srcId="{0118D261-74DC-42F2-80C8-CC54CEAB425F}" destId="{AA96E5FE-164A-41FA-B9CD-5EA2E0024339}" srcOrd="4" destOrd="0" presId="urn:microsoft.com/office/officeart/2005/8/layout/list1"/>
    <dgm:cxn modelId="{8CDB98A8-5741-4072-8F05-92537CE5396C}" type="presParOf" srcId="{AA96E5FE-164A-41FA-B9CD-5EA2E0024339}" destId="{071CFE79-B7D1-425F-BDC7-84BD44A3C6B9}" srcOrd="0" destOrd="0" presId="urn:microsoft.com/office/officeart/2005/8/layout/list1"/>
    <dgm:cxn modelId="{221478EB-62A1-4496-ABDB-98E87AFD3B99}" type="presParOf" srcId="{AA96E5FE-164A-41FA-B9CD-5EA2E0024339}" destId="{E14F677B-B31F-4DC5-B49F-2CB567A43E38}" srcOrd="1" destOrd="0" presId="urn:microsoft.com/office/officeart/2005/8/layout/list1"/>
    <dgm:cxn modelId="{875E5968-5B36-4908-B2DD-92ECE440DA2C}" type="presParOf" srcId="{0118D261-74DC-42F2-80C8-CC54CEAB425F}" destId="{C82883CC-B2B1-4786-B2A0-8409734E9355}" srcOrd="5" destOrd="0" presId="urn:microsoft.com/office/officeart/2005/8/layout/list1"/>
    <dgm:cxn modelId="{613568DC-0F02-47F7-80F9-363ABF775AE7}" type="presParOf" srcId="{0118D261-74DC-42F2-80C8-CC54CEAB425F}" destId="{17B51D1D-C811-4997-8431-5F90FA02E71B}" srcOrd="6" destOrd="0" presId="urn:microsoft.com/office/officeart/2005/8/layout/list1"/>
    <dgm:cxn modelId="{7FBA8C3F-4E7A-4FBD-BB7B-864F0751535B}" type="presParOf" srcId="{0118D261-74DC-42F2-80C8-CC54CEAB425F}" destId="{BC61C99F-4ACC-46D2-9263-DDB86CF6CF5F}" srcOrd="7" destOrd="0" presId="urn:microsoft.com/office/officeart/2005/8/layout/list1"/>
    <dgm:cxn modelId="{DFE838DF-3A85-402D-B5B3-6584CE7140D7}" type="presParOf" srcId="{0118D261-74DC-42F2-80C8-CC54CEAB425F}" destId="{EE473846-DBB5-4B4D-8FDC-C126508B0195}" srcOrd="8" destOrd="0" presId="urn:microsoft.com/office/officeart/2005/8/layout/list1"/>
    <dgm:cxn modelId="{7E9916E1-F3E4-4C3C-BF97-B458ECC1A765}" type="presParOf" srcId="{EE473846-DBB5-4B4D-8FDC-C126508B0195}" destId="{6ECB08D7-0D83-4B27-8ECC-5420F05B744A}" srcOrd="0" destOrd="0" presId="urn:microsoft.com/office/officeart/2005/8/layout/list1"/>
    <dgm:cxn modelId="{4816CE53-490C-4698-B17A-06E5B655D6C1}" type="presParOf" srcId="{EE473846-DBB5-4B4D-8FDC-C126508B0195}" destId="{44C6BF4F-4E35-4661-887B-49B6EB13037C}" srcOrd="1" destOrd="0" presId="urn:microsoft.com/office/officeart/2005/8/layout/list1"/>
    <dgm:cxn modelId="{849BFC9C-EE96-4530-A0EA-2F33A335B70C}" type="presParOf" srcId="{0118D261-74DC-42F2-80C8-CC54CEAB425F}" destId="{92416B68-B4CB-4CD2-B1F4-C07541D8EC08}" srcOrd="9" destOrd="0" presId="urn:microsoft.com/office/officeart/2005/8/layout/list1"/>
    <dgm:cxn modelId="{502FC65D-1859-431E-894D-06390A7A6124}" type="presParOf" srcId="{0118D261-74DC-42F2-80C8-CC54CEAB425F}" destId="{8514887A-BD75-45A2-AFAA-10182FBC180E}" srcOrd="10" destOrd="0" presId="urn:microsoft.com/office/officeart/2005/8/layout/list1"/>
    <dgm:cxn modelId="{14020BCB-B8B0-4475-A94B-0A749F6E36ED}" type="presParOf" srcId="{0118D261-74DC-42F2-80C8-CC54CEAB425F}" destId="{D6A9A163-A031-4B52-A364-8A47F62F3F25}" srcOrd="11" destOrd="0" presId="urn:microsoft.com/office/officeart/2005/8/layout/list1"/>
    <dgm:cxn modelId="{C1D923C9-D0D7-4521-967B-871D790718A7}" type="presParOf" srcId="{0118D261-74DC-42F2-80C8-CC54CEAB425F}" destId="{E3BE7345-4423-49D3-834C-F071FD07EC7F}" srcOrd="12" destOrd="0" presId="urn:microsoft.com/office/officeart/2005/8/layout/list1"/>
    <dgm:cxn modelId="{0504D681-76C0-4699-A869-98A3498EC4E7}" type="presParOf" srcId="{E3BE7345-4423-49D3-834C-F071FD07EC7F}" destId="{0F67D56D-7BD8-4665-81FE-C6317B4B1738}" srcOrd="0" destOrd="0" presId="urn:microsoft.com/office/officeart/2005/8/layout/list1"/>
    <dgm:cxn modelId="{0CC1591A-757A-4E81-A9DD-119D21FA0FB5}" type="presParOf" srcId="{E3BE7345-4423-49D3-834C-F071FD07EC7F}" destId="{2E56C758-987D-4FA3-8DAA-C769C55A4F8C}" srcOrd="1" destOrd="0" presId="urn:microsoft.com/office/officeart/2005/8/layout/list1"/>
    <dgm:cxn modelId="{247115B8-F4D5-4483-ABF9-2F2B23AB834E}" type="presParOf" srcId="{0118D261-74DC-42F2-80C8-CC54CEAB425F}" destId="{86195FA2-544D-450C-BAF8-BF9055E9244B}" srcOrd="13" destOrd="0" presId="urn:microsoft.com/office/officeart/2005/8/layout/list1"/>
    <dgm:cxn modelId="{78379693-C2F8-495E-A04C-8B11BD686CD9}" type="presParOf" srcId="{0118D261-74DC-42F2-80C8-CC54CEAB425F}" destId="{A8B8FC2C-58A2-4A89-B6C6-EDF3BEE04EEC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A8D4196-457B-496E-A973-0E296772505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274AA3D3-9E47-43FA-A484-5726CE501DD1}">
      <dgm:prSet phldrT="[Tekst]" custT="1"/>
      <dgm:spPr/>
      <dgm:t>
        <a:bodyPr/>
        <a:lstStyle/>
        <a:p>
          <a:r>
            <a:rPr lang="hr-HR" sz="2800" dirty="0" smtClean="0"/>
            <a:t>Koliko nam pregledi stvarno preventivni, a osposobljavanja učinkovita? </a:t>
          </a:r>
          <a:endParaRPr lang="hr-HR" sz="2800" dirty="0"/>
        </a:p>
      </dgm:t>
    </dgm:pt>
    <dgm:pt modelId="{3D70BC65-40BB-4D52-9A4A-B8FF7B976D21}" type="parTrans" cxnId="{0107AC01-499F-423A-949F-362931692689}">
      <dgm:prSet/>
      <dgm:spPr/>
      <dgm:t>
        <a:bodyPr/>
        <a:lstStyle/>
        <a:p>
          <a:endParaRPr lang="hr-HR" sz="2800"/>
        </a:p>
      </dgm:t>
    </dgm:pt>
    <dgm:pt modelId="{273837DD-197C-481A-A3E8-E7EA28F0D511}" type="sibTrans" cxnId="{0107AC01-499F-423A-949F-362931692689}">
      <dgm:prSet/>
      <dgm:spPr/>
      <dgm:t>
        <a:bodyPr/>
        <a:lstStyle/>
        <a:p>
          <a:endParaRPr lang="hr-HR" sz="2800"/>
        </a:p>
      </dgm:t>
    </dgm:pt>
    <dgm:pt modelId="{F181EDF6-EA5A-435D-8E65-1C0EC6C509EE}">
      <dgm:prSet phldrT="[Tekst]" custT="1"/>
      <dgm:spPr/>
      <dgm:t>
        <a:bodyPr/>
        <a:lstStyle/>
        <a:p>
          <a:r>
            <a:rPr lang="hr-HR" sz="2800" dirty="0" smtClean="0"/>
            <a:t>Edukacija radnika o opasnostima? Forma ili sadržaj</a:t>
          </a:r>
        </a:p>
        <a:p>
          <a:r>
            <a:rPr lang="hr-HR" sz="2800" b="1" dirty="0" smtClean="0"/>
            <a:t>IZBOR: Ponavljanje procedura??</a:t>
          </a:r>
          <a:endParaRPr lang="hr-HR" sz="2800" b="1" dirty="0"/>
        </a:p>
      </dgm:t>
    </dgm:pt>
    <dgm:pt modelId="{0570F33E-E818-4B10-988A-1628C4211E25}" type="parTrans" cxnId="{112CC2A6-EBCF-4612-AE34-CE1B1056878E}">
      <dgm:prSet/>
      <dgm:spPr/>
      <dgm:t>
        <a:bodyPr/>
        <a:lstStyle/>
        <a:p>
          <a:endParaRPr lang="hr-HR" sz="2800"/>
        </a:p>
      </dgm:t>
    </dgm:pt>
    <dgm:pt modelId="{E24F8CED-3BFF-444A-88BC-79608340578C}" type="sibTrans" cxnId="{112CC2A6-EBCF-4612-AE34-CE1B1056878E}">
      <dgm:prSet/>
      <dgm:spPr/>
      <dgm:t>
        <a:bodyPr/>
        <a:lstStyle/>
        <a:p>
          <a:endParaRPr lang="hr-HR" sz="2800"/>
        </a:p>
      </dgm:t>
    </dgm:pt>
    <dgm:pt modelId="{A4F22BF7-3C0A-4158-869C-5A4D0C66E1A8}">
      <dgm:prSet phldrT="[Tekst]" custT="1"/>
      <dgm:spPr/>
      <dgm:t>
        <a:bodyPr/>
        <a:lstStyle/>
        <a:p>
          <a:pPr algn="ctr"/>
          <a:r>
            <a:rPr lang="hr-HR" sz="2800" dirty="0" smtClean="0"/>
            <a:t>Kontrola obilaskom radnog mjesta tima (zdravlje i sigurnost) – ili je i to trošak ??</a:t>
          </a:r>
          <a:endParaRPr lang="hr-HR" sz="2800" dirty="0"/>
        </a:p>
      </dgm:t>
    </dgm:pt>
    <dgm:pt modelId="{4A1737D7-EE3F-442C-9004-0E9EBCADC803}" type="parTrans" cxnId="{AC6246BC-1BC3-42D4-8747-1EC712D49AF6}">
      <dgm:prSet/>
      <dgm:spPr/>
      <dgm:t>
        <a:bodyPr/>
        <a:lstStyle/>
        <a:p>
          <a:endParaRPr lang="hr-HR" sz="2800"/>
        </a:p>
      </dgm:t>
    </dgm:pt>
    <dgm:pt modelId="{C0A2FAB8-D8A1-4969-8BBF-53F56D4E5779}" type="sibTrans" cxnId="{AC6246BC-1BC3-42D4-8747-1EC712D49AF6}">
      <dgm:prSet/>
      <dgm:spPr/>
      <dgm:t>
        <a:bodyPr/>
        <a:lstStyle/>
        <a:p>
          <a:endParaRPr lang="hr-HR" sz="2800"/>
        </a:p>
      </dgm:t>
    </dgm:pt>
    <dgm:pt modelId="{A05A6A7B-6346-430E-BF04-CB2A0E9643D1}" type="pres">
      <dgm:prSet presAssocID="{9A8D4196-457B-496E-A973-0E296772505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81A55E15-81E2-418C-930A-95C8EBA76764}" type="pres">
      <dgm:prSet presAssocID="{274AA3D3-9E47-43FA-A484-5726CE501DD1}" presName="parentLin" presStyleCnt="0"/>
      <dgm:spPr/>
    </dgm:pt>
    <dgm:pt modelId="{25A5C31C-EBEA-4179-9A9A-4420DAA1D85E}" type="pres">
      <dgm:prSet presAssocID="{274AA3D3-9E47-43FA-A484-5726CE501DD1}" presName="parentLeftMargin" presStyleLbl="node1" presStyleIdx="0" presStyleCnt="3"/>
      <dgm:spPr/>
      <dgm:t>
        <a:bodyPr/>
        <a:lstStyle/>
        <a:p>
          <a:endParaRPr lang="hr-HR"/>
        </a:p>
      </dgm:t>
    </dgm:pt>
    <dgm:pt modelId="{CA629662-8ED7-4BDC-9E74-5F9347BD2AE0}" type="pres">
      <dgm:prSet presAssocID="{274AA3D3-9E47-43FA-A484-5726CE501DD1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DDEDB89-85B4-43FE-82EB-98D2D20BFA07}" type="pres">
      <dgm:prSet presAssocID="{274AA3D3-9E47-43FA-A484-5726CE501DD1}" presName="negativeSpace" presStyleCnt="0"/>
      <dgm:spPr/>
    </dgm:pt>
    <dgm:pt modelId="{0DD6B5DA-5AB1-4D71-8486-55D2E8803745}" type="pres">
      <dgm:prSet presAssocID="{274AA3D3-9E47-43FA-A484-5726CE501DD1}" presName="childText" presStyleLbl="conFgAcc1" presStyleIdx="0" presStyleCnt="3">
        <dgm:presLayoutVars>
          <dgm:bulletEnabled val="1"/>
        </dgm:presLayoutVars>
      </dgm:prSet>
      <dgm:spPr/>
    </dgm:pt>
    <dgm:pt modelId="{EC2238AF-C5FA-484D-B179-1B884FA14A59}" type="pres">
      <dgm:prSet presAssocID="{273837DD-197C-481A-A3E8-E7EA28F0D511}" presName="spaceBetweenRectangles" presStyleCnt="0"/>
      <dgm:spPr/>
    </dgm:pt>
    <dgm:pt modelId="{6BC328EC-3155-4C52-BE81-4F7FBC9B53C4}" type="pres">
      <dgm:prSet presAssocID="{F181EDF6-EA5A-435D-8E65-1C0EC6C509EE}" presName="parentLin" presStyleCnt="0"/>
      <dgm:spPr/>
    </dgm:pt>
    <dgm:pt modelId="{D419633F-79A9-4291-A5C7-88195739C86A}" type="pres">
      <dgm:prSet presAssocID="{F181EDF6-EA5A-435D-8E65-1C0EC6C509EE}" presName="parentLeftMargin" presStyleLbl="node1" presStyleIdx="0" presStyleCnt="3"/>
      <dgm:spPr/>
      <dgm:t>
        <a:bodyPr/>
        <a:lstStyle/>
        <a:p>
          <a:endParaRPr lang="hr-HR"/>
        </a:p>
      </dgm:t>
    </dgm:pt>
    <dgm:pt modelId="{6F388B1C-55E9-46C0-AED0-C86EC7EE7AE6}" type="pres">
      <dgm:prSet presAssocID="{F181EDF6-EA5A-435D-8E65-1C0EC6C509EE}" presName="parentText" presStyleLbl="node1" presStyleIdx="1" presStyleCnt="3" custScaleX="108147" custScaleY="116676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D9B0FEB-F9A6-4411-B463-74BDA1AE71A1}" type="pres">
      <dgm:prSet presAssocID="{F181EDF6-EA5A-435D-8E65-1C0EC6C509EE}" presName="negativeSpace" presStyleCnt="0"/>
      <dgm:spPr/>
    </dgm:pt>
    <dgm:pt modelId="{7ECE2492-0588-4192-B14F-41FE83966D7E}" type="pres">
      <dgm:prSet presAssocID="{F181EDF6-EA5A-435D-8E65-1C0EC6C509EE}" presName="childText" presStyleLbl="conFgAcc1" presStyleIdx="1" presStyleCnt="3">
        <dgm:presLayoutVars>
          <dgm:bulletEnabled val="1"/>
        </dgm:presLayoutVars>
      </dgm:prSet>
      <dgm:spPr/>
    </dgm:pt>
    <dgm:pt modelId="{FB064A98-6A69-466D-814A-276DA060B5F3}" type="pres">
      <dgm:prSet presAssocID="{E24F8CED-3BFF-444A-88BC-79608340578C}" presName="spaceBetweenRectangles" presStyleCnt="0"/>
      <dgm:spPr/>
    </dgm:pt>
    <dgm:pt modelId="{17F54D26-408F-4932-B8D6-3916AD0623F6}" type="pres">
      <dgm:prSet presAssocID="{A4F22BF7-3C0A-4158-869C-5A4D0C66E1A8}" presName="parentLin" presStyleCnt="0"/>
      <dgm:spPr/>
    </dgm:pt>
    <dgm:pt modelId="{B8B22BB0-1960-424C-97CA-D1C0581B214C}" type="pres">
      <dgm:prSet presAssocID="{A4F22BF7-3C0A-4158-869C-5A4D0C66E1A8}" presName="parentLeftMargin" presStyleLbl="node1" presStyleIdx="1" presStyleCnt="3"/>
      <dgm:spPr/>
      <dgm:t>
        <a:bodyPr/>
        <a:lstStyle/>
        <a:p>
          <a:endParaRPr lang="hr-HR"/>
        </a:p>
      </dgm:t>
    </dgm:pt>
    <dgm:pt modelId="{07D24E85-B78E-4DD9-A994-94DE5202D3AA}" type="pres">
      <dgm:prSet presAssocID="{A4F22BF7-3C0A-4158-869C-5A4D0C66E1A8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A9CEF36-778C-4084-BC73-3EEA57EE81FC}" type="pres">
      <dgm:prSet presAssocID="{A4F22BF7-3C0A-4158-869C-5A4D0C66E1A8}" presName="negativeSpace" presStyleCnt="0"/>
      <dgm:spPr/>
    </dgm:pt>
    <dgm:pt modelId="{A35768EB-B37C-4674-9455-23C20030AC35}" type="pres">
      <dgm:prSet presAssocID="{A4F22BF7-3C0A-4158-869C-5A4D0C66E1A8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246DA433-0465-4F57-B8BA-C5F40599894A}" type="presOf" srcId="{F181EDF6-EA5A-435D-8E65-1C0EC6C509EE}" destId="{D419633F-79A9-4291-A5C7-88195739C86A}" srcOrd="0" destOrd="0" presId="urn:microsoft.com/office/officeart/2005/8/layout/list1"/>
    <dgm:cxn modelId="{865E88F1-BFD9-45FC-A717-65C0780F6901}" type="presOf" srcId="{274AA3D3-9E47-43FA-A484-5726CE501DD1}" destId="{CA629662-8ED7-4BDC-9E74-5F9347BD2AE0}" srcOrd="1" destOrd="0" presId="urn:microsoft.com/office/officeart/2005/8/layout/list1"/>
    <dgm:cxn modelId="{833B75C0-A0E3-43C7-9A21-323A9564048B}" type="presOf" srcId="{A4F22BF7-3C0A-4158-869C-5A4D0C66E1A8}" destId="{B8B22BB0-1960-424C-97CA-D1C0581B214C}" srcOrd="0" destOrd="0" presId="urn:microsoft.com/office/officeart/2005/8/layout/list1"/>
    <dgm:cxn modelId="{0D541F5F-D8D6-4D40-99B0-E56376BD334C}" type="presOf" srcId="{F181EDF6-EA5A-435D-8E65-1C0EC6C509EE}" destId="{6F388B1C-55E9-46C0-AED0-C86EC7EE7AE6}" srcOrd="1" destOrd="0" presId="urn:microsoft.com/office/officeart/2005/8/layout/list1"/>
    <dgm:cxn modelId="{AC6246BC-1BC3-42D4-8747-1EC712D49AF6}" srcId="{9A8D4196-457B-496E-A973-0E2967725052}" destId="{A4F22BF7-3C0A-4158-869C-5A4D0C66E1A8}" srcOrd="2" destOrd="0" parTransId="{4A1737D7-EE3F-442C-9004-0E9EBCADC803}" sibTransId="{C0A2FAB8-D8A1-4969-8BBF-53F56D4E5779}"/>
    <dgm:cxn modelId="{0107AC01-499F-423A-949F-362931692689}" srcId="{9A8D4196-457B-496E-A973-0E2967725052}" destId="{274AA3D3-9E47-43FA-A484-5726CE501DD1}" srcOrd="0" destOrd="0" parTransId="{3D70BC65-40BB-4D52-9A4A-B8FF7B976D21}" sibTransId="{273837DD-197C-481A-A3E8-E7EA28F0D511}"/>
    <dgm:cxn modelId="{DF1A2CFD-116B-46C0-AC76-7559ED7A7961}" type="presOf" srcId="{A4F22BF7-3C0A-4158-869C-5A4D0C66E1A8}" destId="{07D24E85-B78E-4DD9-A994-94DE5202D3AA}" srcOrd="1" destOrd="0" presId="urn:microsoft.com/office/officeart/2005/8/layout/list1"/>
    <dgm:cxn modelId="{112CC2A6-EBCF-4612-AE34-CE1B1056878E}" srcId="{9A8D4196-457B-496E-A973-0E2967725052}" destId="{F181EDF6-EA5A-435D-8E65-1C0EC6C509EE}" srcOrd="1" destOrd="0" parTransId="{0570F33E-E818-4B10-988A-1628C4211E25}" sibTransId="{E24F8CED-3BFF-444A-88BC-79608340578C}"/>
    <dgm:cxn modelId="{3A0A663E-9B4E-4675-9476-3A5DA417252D}" type="presOf" srcId="{9A8D4196-457B-496E-A973-0E2967725052}" destId="{A05A6A7B-6346-430E-BF04-CB2A0E9643D1}" srcOrd="0" destOrd="0" presId="urn:microsoft.com/office/officeart/2005/8/layout/list1"/>
    <dgm:cxn modelId="{89BDE440-8FB7-4016-895D-1F0896B4616E}" type="presOf" srcId="{274AA3D3-9E47-43FA-A484-5726CE501DD1}" destId="{25A5C31C-EBEA-4179-9A9A-4420DAA1D85E}" srcOrd="0" destOrd="0" presId="urn:microsoft.com/office/officeart/2005/8/layout/list1"/>
    <dgm:cxn modelId="{426056F4-583D-4F50-8A5F-2A17C0BD67C0}" type="presParOf" srcId="{A05A6A7B-6346-430E-BF04-CB2A0E9643D1}" destId="{81A55E15-81E2-418C-930A-95C8EBA76764}" srcOrd="0" destOrd="0" presId="urn:microsoft.com/office/officeart/2005/8/layout/list1"/>
    <dgm:cxn modelId="{7E5133C8-E9A6-4311-BA1C-DA00F9380112}" type="presParOf" srcId="{81A55E15-81E2-418C-930A-95C8EBA76764}" destId="{25A5C31C-EBEA-4179-9A9A-4420DAA1D85E}" srcOrd="0" destOrd="0" presId="urn:microsoft.com/office/officeart/2005/8/layout/list1"/>
    <dgm:cxn modelId="{BDF40428-28B0-42D5-A1DE-17374ED5EF4F}" type="presParOf" srcId="{81A55E15-81E2-418C-930A-95C8EBA76764}" destId="{CA629662-8ED7-4BDC-9E74-5F9347BD2AE0}" srcOrd="1" destOrd="0" presId="urn:microsoft.com/office/officeart/2005/8/layout/list1"/>
    <dgm:cxn modelId="{530E997B-BE2C-41AB-A5B1-355AB914A47D}" type="presParOf" srcId="{A05A6A7B-6346-430E-BF04-CB2A0E9643D1}" destId="{8DDEDB89-85B4-43FE-82EB-98D2D20BFA07}" srcOrd="1" destOrd="0" presId="urn:microsoft.com/office/officeart/2005/8/layout/list1"/>
    <dgm:cxn modelId="{D377A702-5FCD-4E65-9273-10C0A734FFF6}" type="presParOf" srcId="{A05A6A7B-6346-430E-BF04-CB2A0E9643D1}" destId="{0DD6B5DA-5AB1-4D71-8486-55D2E8803745}" srcOrd="2" destOrd="0" presId="urn:microsoft.com/office/officeart/2005/8/layout/list1"/>
    <dgm:cxn modelId="{5B1BE88A-C204-4CE1-BF90-E4652011EA4D}" type="presParOf" srcId="{A05A6A7B-6346-430E-BF04-CB2A0E9643D1}" destId="{EC2238AF-C5FA-484D-B179-1B884FA14A59}" srcOrd="3" destOrd="0" presId="urn:microsoft.com/office/officeart/2005/8/layout/list1"/>
    <dgm:cxn modelId="{7F8B843D-6EF6-4843-94F8-370CA2B4A5B6}" type="presParOf" srcId="{A05A6A7B-6346-430E-BF04-CB2A0E9643D1}" destId="{6BC328EC-3155-4C52-BE81-4F7FBC9B53C4}" srcOrd="4" destOrd="0" presId="urn:microsoft.com/office/officeart/2005/8/layout/list1"/>
    <dgm:cxn modelId="{C9C54325-1DB8-483C-A0DD-B7BDC8FF3BF0}" type="presParOf" srcId="{6BC328EC-3155-4C52-BE81-4F7FBC9B53C4}" destId="{D419633F-79A9-4291-A5C7-88195739C86A}" srcOrd="0" destOrd="0" presId="urn:microsoft.com/office/officeart/2005/8/layout/list1"/>
    <dgm:cxn modelId="{9F45CC9B-BF19-45FC-BCA5-1B780956EC77}" type="presParOf" srcId="{6BC328EC-3155-4C52-BE81-4F7FBC9B53C4}" destId="{6F388B1C-55E9-46C0-AED0-C86EC7EE7AE6}" srcOrd="1" destOrd="0" presId="urn:microsoft.com/office/officeart/2005/8/layout/list1"/>
    <dgm:cxn modelId="{244200A5-31F0-490E-8B37-AFAA941CDEEB}" type="presParOf" srcId="{A05A6A7B-6346-430E-BF04-CB2A0E9643D1}" destId="{CD9B0FEB-F9A6-4411-B463-74BDA1AE71A1}" srcOrd="5" destOrd="0" presId="urn:microsoft.com/office/officeart/2005/8/layout/list1"/>
    <dgm:cxn modelId="{0536E7E5-F237-4196-8A4E-2DDFCA99D4B9}" type="presParOf" srcId="{A05A6A7B-6346-430E-BF04-CB2A0E9643D1}" destId="{7ECE2492-0588-4192-B14F-41FE83966D7E}" srcOrd="6" destOrd="0" presId="urn:microsoft.com/office/officeart/2005/8/layout/list1"/>
    <dgm:cxn modelId="{054C1C84-75F4-4597-A5CC-43D810E3CFAD}" type="presParOf" srcId="{A05A6A7B-6346-430E-BF04-CB2A0E9643D1}" destId="{FB064A98-6A69-466D-814A-276DA060B5F3}" srcOrd="7" destOrd="0" presId="urn:microsoft.com/office/officeart/2005/8/layout/list1"/>
    <dgm:cxn modelId="{E15D2748-CD72-4B52-B3EC-969A19962F03}" type="presParOf" srcId="{A05A6A7B-6346-430E-BF04-CB2A0E9643D1}" destId="{17F54D26-408F-4932-B8D6-3916AD0623F6}" srcOrd="8" destOrd="0" presId="urn:microsoft.com/office/officeart/2005/8/layout/list1"/>
    <dgm:cxn modelId="{C316372C-19DD-4984-BD3C-B0AEE578C4ED}" type="presParOf" srcId="{17F54D26-408F-4932-B8D6-3916AD0623F6}" destId="{B8B22BB0-1960-424C-97CA-D1C0581B214C}" srcOrd="0" destOrd="0" presId="urn:microsoft.com/office/officeart/2005/8/layout/list1"/>
    <dgm:cxn modelId="{E74ED03D-E436-4EFA-99A8-A760633B7A00}" type="presParOf" srcId="{17F54D26-408F-4932-B8D6-3916AD0623F6}" destId="{07D24E85-B78E-4DD9-A994-94DE5202D3AA}" srcOrd="1" destOrd="0" presId="urn:microsoft.com/office/officeart/2005/8/layout/list1"/>
    <dgm:cxn modelId="{43B06902-4118-47BC-9C04-676BE187B13B}" type="presParOf" srcId="{A05A6A7B-6346-430E-BF04-CB2A0E9643D1}" destId="{FA9CEF36-778C-4084-BC73-3EEA57EE81FC}" srcOrd="9" destOrd="0" presId="urn:microsoft.com/office/officeart/2005/8/layout/list1"/>
    <dgm:cxn modelId="{C790608D-166D-443A-9293-CA4FBE17A5A1}" type="presParOf" srcId="{A05A6A7B-6346-430E-BF04-CB2A0E9643D1}" destId="{A35768EB-B37C-4674-9455-23C20030AC35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25FD17-1882-407C-A131-7A7EA2869454}">
      <dsp:nvSpPr>
        <dsp:cNvPr id="0" name=""/>
        <dsp:cNvSpPr/>
      </dsp:nvSpPr>
      <dsp:spPr>
        <a:xfrm>
          <a:off x="0" y="124573"/>
          <a:ext cx="6096000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F93138-170F-4765-87CF-65B4F3B9E85D}">
      <dsp:nvSpPr>
        <dsp:cNvPr id="0" name=""/>
        <dsp:cNvSpPr/>
      </dsp:nvSpPr>
      <dsp:spPr>
        <a:xfrm>
          <a:off x="304800" y="790539"/>
          <a:ext cx="4267200" cy="56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900" kern="1200" dirty="0" smtClean="0"/>
            <a:t>Kretanje (hodanje, ulaženje, skakanje…)</a:t>
          </a:r>
          <a:endParaRPr lang="hr-HR" sz="1900" kern="1200" dirty="0"/>
        </a:p>
      </dsp:txBody>
      <dsp:txXfrm>
        <a:off x="332180" y="817919"/>
        <a:ext cx="4212440" cy="506120"/>
      </dsp:txXfrm>
    </dsp:sp>
    <dsp:sp modelId="{23DDC699-D523-4C8E-8CA4-692705EF08F0}">
      <dsp:nvSpPr>
        <dsp:cNvPr id="0" name=""/>
        <dsp:cNvSpPr/>
      </dsp:nvSpPr>
      <dsp:spPr>
        <a:xfrm>
          <a:off x="0" y="1932819"/>
          <a:ext cx="6096000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69BDE3-B09A-4492-8C82-A5EE3C1C01DC}">
      <dsp:nvSpPr>
        <dsp:cNvPr id="0" name=""/>
        <dsp:cNvSpPr/>
      </dsp:nvSpPr>
      <dsp:spPr>
        <a:xfrm>
          <a:off x="304800" y="1652379"/>
          <a:ext cx="4267200" cy="56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900" kern="1200" dirty="0" smtClean="0"/>
            <a:t>Po kome ili čemu?</a:t>
          </a:r>
          <a:endParaRPr lang="hr-HR" sz="1900" kern="1200" dirty="0"/>
        </a:p>
      </dsp:txBody>
      <dsp:txXfrm>
        <a:off x="332180" y="1679759"/>
        <a:ext cx="4212440" cy="506120"/>
      </dsp:txXfrm>
    </dsp:sp>
    <dsp:sp modelId="{0D73B735-0E10-4761-8E64-278674847A72}">
      <dsp:nvSpPr>
        <dsp:cNvPr id="0" name=""/>
        <dsp:cNvSpPr/>
      </dsp:nvSpPr>
      <dsp:spPr>
        <a:xfrm>
          <a:off x="0" y="2794660"/>
          <a:ext cx="6096000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7E4B61-D448-488B-892E-ED3EF26F6155}">
      <dsp:nvSpPr>
        <dsp:cNvPr id="0" name=""/>
        <dsp:cNvSpPr/>
      </dsp:nvSpPr>
      <dsp:spPr>
        <a:xfrm>
          <a:off x="304800" y="2514219"/>
          <a:ext cx="4267200" cy="56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900" kern="1200" dirty="0" smtClean="0"/>
            <a:t>Zbog koga ili čega?</a:t>
          </a:r>
          <a:endParaRPr lang="hr-HR" sz="1900" kern="1200" dirty="0"/>
        </a:p>
      </dsp:txBody>
      <dsp:txXfrm>
        <a:off x="332180" y="2541599"/>
        <a:ext cx="4212440" cy="5061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D4C559-0ECE-46F1-8C42-37E98E8D7631}">
      <dsp:nvSpPr>
        <dsp:cNvPr id="0" name=""/>
        <dsp:cNvSpPr/>
      </dsp:nvSpPr>
      <dsp:spPr>
        <a:xfrm>
          <a:off x="67653" y="1933"/>
          <a:ext cx="3478802" cy="139152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 smtClean="0"/>
            <a:t>GLAVA: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 smtClean="0"/>
            <a:t>Prijelomi  kosti lica i lubanje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 smtClean="0"/>
            <a:t>nesvjestica</a:t>
          </a:r>
          <a:endParaRPr lang="hr-HR" sz="2000" kern="1200" dirty="0"/>
        </a:p>
      </dsp:txBody>
      <dsp:txXfrm>
        <a:off x="763413" y="1933"/>
        <a:ext cx="2087282" cy="1391520"/>
      </dsp:txXfrm>
    </dsp:sp>
    <dsp:sp modelId="{95FF7749-7B51-4BFE-8941-7E6A0202309B}">
      <dsp:nvSpPr>
        <dsp:cNvPr id="0" name=""/>
        <dsp:cNvSpPr/>
      </dsp:nvSpPr>
      <dsp:spPr>
        <a:xfrm>
          <a:off x="3094211" y="120212"/>
          <a:ext cx="2887406" cy="115496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smtClean="0"/>
            <a:t>AMPUTACIJE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smtClean="0"/>
            <a:t>Dio nosa, dio ušne školjke</a:t>
          </a:r>
          <a:endParaRPr lang="hr-HR" sz="2400" kern="1200" dirty="0"/>
        </a:p>
      </dsp:txBody>
      <dsp:txXfrm>
        <a:off x="3671692" y="120212"/>
        <a:ext cx="1732444" cy="1154962"/>
      </dsp:txXfrm>
    </dsp:sp>
    <dsp:sp modelId="{8155BDC6-FFC4-46AB-A209-A9317041FE74}">
      <dsp:nvSpPr>
        <dsp:cNvPr id="0" name=""/>
        <dsp:cNvSpPr/>
      </dsp:nvSpPr>
      <dsp:spPr>
        <a:xfrm>
          <a:off x="5577380" y="120212"/>
          <a:ext cx="2887406" cy="115496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smtClean="0"/>
            <a:t>Ozljede oka kiselinom / lužinom, nekad špene</a:t>
          </a:r>
          <a:endParaRPr lang="hr-HR" sz="2400" kern="1200" dirty="0"/>
        </a:p>
      </dsp:txBody>
      <dsp:txXfrm>
        <a:off x="6154861" y="120212"/>
        <a:ext cx="1732444" cy="1154962"/>
      </dsp:txXfrm>
    </dsp:sp>
    <dsp:sp modelId="{70534484-DDC8-45EF-AC82-9F794EF550EF}">
      <dsp:nvSpPr>
        <dsp:cNvPr id="0" name=""/>
        <dsp:cNvSpPr/>
      </dsp:nvSpPr>
      <dsp:spPr>
        <a:xfrm>
          <a:off x="67653" y="1588267"/>
          <a:ext cx="3478802" cy="139152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smtClean="0"/>
            <a:t>Ostali PRIJELOMI: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smtClean="0"/>
            <a:t>Prijelom bilo koje kosti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2400" kern="1200" dirty="0"/>
        </a:p>
      </dsp:txBody>
      <dsp:txXfrm>
        <a:off x="763413" y="1588267"/>
        <a:ext cx="2087282" cy="1391520"/>
      </dsp:txXfrm>
    </dsp:sp>
    <dsp:sp modelId="{0D48ADF1-D7B5-4FDA-8E73-3E76043C8EBE}">
      <dsp:nvSpPr>
        <dsp:cNvPr id="0" name=""/>
        <dsp:cNvSpPr/>
      </dsp:nvSpPr>
      <dsp:spPr>
        <a:xfrm>
          <a:off x="3094211" y="1706546"/>
          <a:ext cx="2887406" cy="115496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smtClean="0"/>
            <a:t>Uganuća i /ili iščašenja –po  izboru</a:t>
          </a:r>
          <a:endParaRPr lang="hr-HR" sz="2400" kern="1200" dirty="0"/>
        </a:p>
      </dsp:txBody>
      <dsp:txXfrm>
        <a:off x="3671692" y="1706546"/>
        <a:ext cx="1732444" cy="1154962"/>
      </dsp:txXfrm>
    </dsp:sp>
    <dsp:sp modelId="{75A10A24-BD92-4BE8-A72D-3DA7B7C18EE6}">
      <dsp:nvSpPr>
        <dsp:cNvPr id="0" name=""/>
        <dsp:cNvSpPr/>
      </dsp:nvSpPr>
      <dsp:spPr>
        <a:xfrm>
          <a:off x="5577380" y="1706546"/>
          <a:ext cx="2887406" cy="115496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b="1" kern="1200" dirty="0" smtClean="0"/>
            <a:t>Kada napišu u bolnici da je teška ozljeda</a:t>
          </a:r>
          <a:endParaRPr lang="hr-HR" sz="2400" b="1" kern="1200" dirty="0"/>
        </a:p>
      </dsp:txBody>
      <dsp:txXfrm>
        <a:off x="6154861" y="1706546"/>
        <a:ext cx="1732444" cy="1154962"/>
      </dsp:txXfrm>
    </dsp:sp>
    <dsp:sp modelId="{379F6989-9157-4FCB-A3DB-F06CCBD32A48}">
      <dsp:nvSpPr>
        <dsp:cNvPr id="0" name=""/>
        <dsp:cNvSpPr/>
      </dsp:nvSpPr>
      <dsp:spPr>
        <a:xfrm>
          <a:off x="67653" y="3174601"/>
          <a:ext cx="3478802" cy="139152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smtClean="0"/>
            <a:t>Opekline rijetko</a:t>
          </a:r>
          <a:endParaRPr lang="hr-HR" sz="2400" kern="1200" dirty="0"/>
        </a:p>
      </dsp:txBody>
      <dsp:txXfrm>
        <a:off x="763413" y="3174601"/>
        <a:ext cx="2087282" cy="1391520"/>
      </dsp:txXfrm>
    </dsp:sp>
    <dsp:sp modelId="{4EC5FD6A-8CEF-4B60-83CD-8A6EB17962A8}">
      <dsp:nvSpPr>
        <dsp:cNvPr id="0" name=""/>
        <dsp:cNvSpPr/>
      </dsp:nvSpPr>
      <dsp:spPr>
        <a:xfrm>
          <a:off x="3094211" y="3292880"/>
          <a:ext cx="2887406" cy="115496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smtClean="0"/>
            <a:t>Skupne</a:t>
          </a:r>
          <a:endParaRPr lang="hr-HR" sz="2400" kern="1200" dirty="0"/>
        </a:p>
      </dsp:txBody>
      <dsp:txXfrm>
        <a:off x="3671692" y="3292880"/>
        <a:ext cx="1732444" cy="1154962"/>
      </dsp:txXfrm>
    </dsp:sp>
    <dsp:sp modelId="{87C3C4FF-AA5D-4A85-9B6B-6A9D977D76B4}">
      <dsp:nvSpPr>
        <dsp:cNvPr id="0" name=""/>
        <dsp:cNvSpPr/>
      </dsp:nvSpPr>
      <dsp:spPr>
        <a:xfrm>
          <a:off x="5577380" y="3292880"/>
          <a:ext cx="2887406" cy="115496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 smtClean="0"/>
            <a:t>Smrtne/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 smtClean="0"/>
            <a:t>odmah ili po dojavi iz bolnice</a:t>
          </a:r>
          <a:endParaRPr lang="hr-HR" sz="2000" kern="1200" dirty="0"/>
        </a:p>
      </dsp:txBody>
      <dsp:txXfrm>
        <a:off x="6154861" y="3292880"/>
        <a:ext cx="1732444" cy="115496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48BE4C-FDFD-42E0-B36B-249D7019594E}">
      <dsp:nvSpPr>
        <dsp:cNvPr id="0" name=""/>
        <dsp:cNvSpPr/>
      </dsp:nvSpPr>
      <dsp:spPr>
        <a:xfrm>
          <a:off x="0" y="478013"/>
          <a:ext cx="7992887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0BEA46-FB4C-4423-B686-39166E2CD819}">
      <dsp:nvSpPr>
        <dsp:cNvPr id="0" name=""/>
        <dsp:cNvSpPr/>
      </dsp:nvSpPr>
      <dsp:spPr>
        <a:xfrm>
          <a:off x="399644" y="20453"/>
          <a:ext cx="5595021" cy="915120"/>
        </a:xfrm>
        <a:prstGeom prst="roundRect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1478" tIns="0" rIns="211478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200" kern="1200" dirty="0" smtClean="0"/>
            <a:t>PRVA POMOĆ = 71% slučajeva  svih ONR</a:t>
          </a:r>
          <a:endParaRPr lang="hr-HR" sz="3200" kern="1200" dirty="0"/>
        </a:p>
      </dsp:txBody>
      <dsp:txXfrm>
        <a:off x="444316" y="65125"/>
        <a:ext cx="5505677" cy="825776"/>
      </dsp:txXfrm>
    </dsp:sp>
    <dsp:sp modelId="{074A049E-9B5B-4DB4-A260-CF353AE75EE7}">
      <dsp:nvSpPr>
        <dsp:cNvPr id="0" name=""/>
        <dsp:cNvSpPr/>
      </dsp:nvSpPr>
      <dsp:spPr>
        <a:xfrm>
          <a:off x="0" y="1884173"/>
          <a:ext cx="7992887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AA208F-284F-4215-A4A6-5DED8A8AD490}">
      <dsp:nvSpPr>
        <dsp:cNvPr id="0" name=""/>
        <dsp:cNvSpPr/>
      </dsp:nvSpPr>
      <dsp:spPr>
        <a:xfrm>
          <a:off x="399644" y="1426613"/>
          <a:ext cx="5595021" cy="915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1478" tIns="0" rIns="211478" bIns="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100" kern="1200" dirty="0" smtClean="0"/>
            <a:t>NOŠENJE OZO </a:t>
          </a:r>
          <a:r>
            <a:rPr lang="hr-HR" sz="3100" kern="1200" smtClean="0"/>
            <a:t>= 98,5</a:t>
          </a:r>
          <a:r>
            <a:rPr lang="hr-HR" sz="3100" kern="1200" dirty="0" smtClean="0"/>
            <a:t>%</a:t>
          </a:r>
          <a:endParaRPr lang="hr-HR" sz="3100" kern="1200" dirty="0"/>
        </a:p>
      </dsp:txBody>
      <dsp:txXfrm>
        <a:off x="444316" y="1471285"/>
        <a:ext cx="5505677" cy="825776"/>
      </dsp:txXfrm>
    </dsp:sp>
    <dsp:sp modelId="{93C83168-DB26-452B-9C3A-6B591F4943FC}">
      <dsp:nvSpPr>
        <dsp:cNvPr id="0" name=""/>
        <dsp:cNvSpPr/>
      </dsp:nvSpPr>
      <dsp:spPr>
        <a:xfrm>
          <a:off x="0" y="3552826"/>
          <a:ext cx="7992887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167B91-1759-482E-B27F-FDEE40D232C1}">
      <dsp:nvSpPr>
        <dsp:cNvPr id="0" name=""/>
        <dsp:cNvSpPr/>
      </dsp:nvSpPr>
      <dsp:spPr>
        <a:xfrm>
          <a:off x="432047" y="2679317"/>
          <a:ext cx="5595021" cy="1177613"/>
        </a:xfrm>
        <a:prstGeom prst="roundRect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1478" tIns="0" rIns="211478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800" kern="1200" dirty="0" smtClean="0"/>
            <a:t>POZVAN INSPEKTOR: 100% svih ozljeda koje je poslodavac smatrao teškim</a:t>
          </a:r>
          <a:endParaRPr lang="hr-HR" sz="2800" kern="1200" dirty="0"/>
        </a:p>
      </dsp:txBody>
      <dsp:txXfrm>
        <a:off x="489533" y="2736803"/>
        <a:ext cx="5480049" cy="1062641"/>
      </dsp:txXfrm>
    </dsp:sp>
    <dsp:sp modelId="{16215EA6-7525-46B2-B39A-7C64F01DD3A8}">
      <dsp:nvSpPr>
        <dsp:cNvPr id="0" name=""/>
        <dsp:cNvSpPr/>
      </dsp:nvSpPr>
      <dsp:spPr>
        <a:xfrm>
          <a:off x="0" y="4958986"/>
          <a:ext cx="7992887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7A0A95-A629-460F-B74A-6AEFEB3D0C0E}">
      <dsp:nvSpPr>
        <dsp:cNvPr id="0" name=""/>
        <dsp:cNvSpPr/>
      </dsp:nvSpPr>
      <dsp:spPr>
        <a:xfrm>
          <a:off x="399644" y="4501426"/>
          <a:ext cx="5595021" cy="915120"/>
        </a:xfrm>
        <a:prstGeom prst="roundRect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1478" tIns="0" rIns="211478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200" kern="1200" dirty="0" smtClean="0"/>
            <a:t>IZLAZAK INSPEKTORA: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200" kern="1200" dirty="0" smtClean="0"/>
            <a:t>56 %  SVIH POZIVA</a:t>
          </a:r>
          <a:endParaRPr lang="hr-HR" sz="3200" kern="1200" dirty="0"/>
        </a:p>
      </dsp:txBody>
      <dsp:txXfrm>
        <a:off x="444316" y="4546098"/>
        <a:ext cx="5505677" cy="82577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52309C-5F80-44F1-A535-902ED165463A}">
      <dsp:nvSpPr>
        <dsp:cNvPr id="0" name=""/>
        <dsp:cNvSpPr/>
      </dsp:nvSpPr>
      <dsp:spPr>
        <a:xfrm>
          <a:off x="0" y="451671"/>
          <a:ext cx="7848871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7D526A-0626-4569-A4B9-ECD4E038DCDA}">
      <dsp:nvSpPr>
        <dsp:cNvPr id="0" name=""/>
        <dsp:cNvSpPr/>
      </dsp:nvSpPr>
      <dsp:spPr>
        <a:xfrm>
          <a:off x="392443" y="82671"/>
          <a:ext cx="5494210" cy="738000"/>
        </a:xfrm>
        <a:prstGeom prst="roundRect">
          <a:avLst/>
        </a:prstGeom>
        <a:solidFill>
          <a:schemeClr val="accent4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7668" tIns="0" rIns="207668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800" kern="1200" dirty="0" smtClean="0"/>
            <a:t>POTENCIJALNO UGROŽENA FUNKCIJA OZLIJEĐENOG ORGANA</a:t>
          </a:r>
          <a:endParaRPr lang="hr-HR" sz="2800" kern="1200" dirty="0"/>
        </a:p>
      </dsp:txBody>
      <dsp:txXfrm>
        <a:off x="428469" y="118697"/>
        <a:ext cx="5422158" cy="665948"/>
      </dsp:txXfrm>
    </dsp:sp>
    <dsp:sp modelId="{17B51D1D-C811-4997-8431-5F90FA02E71B}">
      <dsp:nvSpPr>
        <dsp:cNvPr id="0" name=""/>
        <dsp:cNvSpPr/>
      </dsp:nvSpPr>
      <dsp:spPr>
        <a:xfrm>
          <a:off x="0" y="1585671"/>
          <a:ext cx="7848871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4F677B-B31F-4DC5-B49F-2CB567A43E38}">
      <dsp:nvSpPr>
        <dsp:cNvPr id="0" name=""/>
        <dsp:cNvSpPr/>
      </dsp:nvSpPr>
      <dsp:spPr>
        <a:xfrm>
          <a:off x="392443" y="1216671"/>
          <a:ext cx="5494210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7668" tIns="0" rIns="207668" bIns="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500" kern="1200" dirty="0" smtClean="0"/>
            <a:t>VRSTA I LOKALIZACIJA OZLJEDE</a:t>
          </a:r>
          <a:endParaRPr lang="hr-HR" sz="2500" kern="1200" dirty="0"/>
        </a:p>
      </dsp:txBody>
      <dsp:txXfrm>
        <a:off x="428469" y="1252697"/>
        <a:ext cx="5422158" cy="665948"/>
      </dsp:txXfrm>
    </dsp:sp>
    <dsp:sp modelId="{8514887A-BD75-45A2-AFAA-10182FBC180E}">
      <dsp:nvSpPr>
        <dsp:cNvPr id="0" name=""/>
        <dsp:cNvSpPr/>
      </dsp:nvSpPr>
      <dsp:spPr>
        <a:xfrm>
          <a:off x="0" y="2719671"/>
          <a:ext cx="7848871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C6BF4F-4E35-4661-887B-49B6EB13037C}">
      <dsp:nvSpPr>
        <dsp:cNvPr id="0" name=""/>
        <dsp:cNvSpPr/>
      </dsp:nvSpPr>
      <dsp:spPr>
        <a:xfrm>
          <a:off x="392443" y="2350671"/>
          <a:ext cx="5494210" cy="738000"/>
        </a:xfrm>
        <a:prstGeom prst="roundRect">
          <a:avLst/>
        </a:prstGeom>
        <a:solidFill>
          <a:schemeClr val="accent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7668" tIns="0" rIns="207668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800" kern="1200" dirty="0" smtClean="0"/>
            <a:t>OČEKIVANO DUGOTRAJNO BOLOVANJE I LIJEČENJE</a:t>
          </a:r>
          <a:endParaRPr lang="hr-HR" sz="2800" kern="1200" dirty="0"/>
        </a:p>
      </dsp:txBody>
      <dsp:txXfrm>
        <a:off x="428469" y="2386697"/>
        <a:ext cx="5422158" cy="665948"/>
      </dsp:txXfrm>
    </dsp:sp>
    <dsp:sp modelId="{A8B8FC2C-58A2-4A89-B6C6-EDF3BEE04EEC}">
      <dsp:nvSpPr>
        <dsp:cNvPr id="0" name=""/>
        <dsp:cNvSpPr/>
      </dsp:nvSpPr>
      <dsp:spPr>
        <a:xfrm>
          <a:off x="0" y="4327888"/>
          <a:ext cx="7848871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56C758-987D-4FA3-8DAA-C769C55A4F8C}">
      <dsp:nvSpPr>
        <dsp:cNvPr id="0" name=""/>
        <dsp:cNvSpPr/>
      </dsp:nvSpPr>
      <dsp:spPr>
        <a:xfrm>
          <a:off x="392443" y="3484671"/>
          <a:ext cx="5494210" cy="1212216"/>
        </a:xfrm>
        <a:prstGeom prst="roundRect">
          <a:avLst/>
        </a:prstGeom>
        <a:solidFill>
          <a:schemeClr val="accent4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7668" tIns="0" rIns="207668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800" kern="1200" dirty="0" smtClean="0"/>
            <a:t>MOGUĆA  TRAJNA PROMJENA ZDRAVSTVENE/ RADNE SPOSOBNOSTI</a:t>
          </a:r>
          <a:endParaRPr lang="hr-HR" sz="2800" kern="1200" dirty="0"/>
        </a:p>
      </dsp:txBody>
      <dsp:txXfrm>
        <a:off x="451619" y="3543847"/>
        <a:ext cx="5375858" cy="109386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D6B5DA-5AB1-4D71-8486-55D2E8803745}">
      <dsp:nvSpPr>
        <dsp:cNvPr id="0" name=""/>
        <dsp:cNvSpPr/>
      </dsp:nvSpPr>
      <dsp:spPr>
        <a:xfrm>
          <a:off x="0" y="654511"/>
          <a:ext cx="7152456" cy="110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629662-8ED7-4BDC-9E74-5F9347BD2AE0}">
      <dsp:nvSpPr>
        <dsp:cNvPr id="0" name=""/>
        <dsp:cNvSpPr/>
      </dsp:nvSpPr>
      <dsp:spPr>
        <a:xfrm>
          <a:off x="357622" y="5071"/>
          <a:ext cx="5006719" cy="1298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9242" tIns="0" rIns="189242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800" kern="1200" dirty="0" smtClean="0"/>
            <a:t>Koliko nam pregledi stvarno preventivni, a osposobljavanja učinkovita? </a:t>
          </a:r>
          <a:endParaRPr lang="hr-HR" sz="2800" kern="1200" dirty="0"/>
        </a:p>
      </dsp:txBody>
      <dsp:txXfrm>
        <a:off x="421028" y="68477"/>
        <a:ext cx="4879907" cy="1172068"/>
      </dsp:txXfrm>
    </dsp:sp>
    <dsp:sp modelId="{7ECE2492-0588-4192-B14F-41FE83966D7E}">
      <dsp:nvSpPr>
        <dsp:cNvPr id="0" name=""/>
        <dsp:cNvSpPr/>
      </dsp:nvSpPr>
      <dsp:spPr>
        <a:xfrm>
          <a:off x="0" y="2866952"/>
          <a:ext cx="7152456" cy="110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388B1C-55E9-46C0-AED0-C86EC7EE7AE6}">
      <dsp:nvSpPr>
        <dsp:cNvPr id="0" name=""/>
        <dsp:cNvSpPr/>
      </dsp:nvSpPr>
      <dsp:spPr>
        <a:xfrm>
          <a:off x="357622" y="2000911"/>
          <a:ext cx="5414616" cy="15154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9242" tIns="0" rIns="189242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800" kern="1200" dirty="0" smtClean="0"/>
            <a:t>Edukacija radnika o opasnostima? Forma ili sadržaj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800" b="1" kern="1200" dirty="0" smtClean="0"/>
            <a:t>IZBOR: Ponavljanje procedura??</a:t>
          </a:r>
          <a:endParaRPr lang="hr-HR" sz="2800" b="1" kern="1200" dirty="0"/>
        </a:p>
      </dsp:txBody>
      <dsp:txXfrm>
        <a:off x="431602" y="2074891"/>
        <a:ext cx="5266656" cy="1367521"/>
      </dsp:txXfrm>
    </dsp:sp>
    <dsp:sp modelId="{A35768EB-B37C-4674-9455-23C20030AC35}">
      <dsp:nvSpPr>
        <dsp:cNvPr id="0" name=""/>
        <dsp:cNvSpPr/>
      </dsp:nvSpPr>
      <dsp:spPr>
        <a:xfrm>
          <a:off x="0" y="4862792"/>
          <a:ext cx="7152456" cy="110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D24E85-B78E-4DD9-A994-94DE5202D3AA}">
      <dsp:nvSpPr>
        <dsp:cNvPr id="0" name=""/>
        <dsp:cNvSpPr/>
      </dsp:nvSpPr>
      <dsp:spPr>
        <a:xfrm>
          <a:off x="357622" y="4213352"/>
          <a:ext cx="5006719" cy="1298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9242" tIns="0" rIns="189242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800" kern="1200" dirty="0" smtClean="0"/>
            <a:t>Kontrola obilaskom radnog mjesta tima (zdravlje i sigurnost) – ili je i to trošak ??</a:t>
          </a:r>
          <a:endParaRPr lang="hr-HR" sz="2800" kern="1200" dirty="0"/>
        </a:p>
      </dsp:txBody>
      <dsp:txXfrm>
        <a:off x="421028" y="4276758"/>
        <a:ext cx="4879907" cy="11720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0.19545</cdr:x>
      <cdr:y>0.74658</cdr:y>
    </cdr:from>
    <cdr:to>
      <cdr:x>0.25909</cdr:x>
      <cdr:y>0.91096</cdr:y>
    </cdr:to>
    <cdr:sp macro="" textlink="">
      <cdr:nvSpPr>
        <cdr:cNvPr id="2" name="Znak munje 1"/>
        <cdr:cNvSpPr/>
      </cdr:nvSpPr>
      <cdr:spPr>
        <a:xfrm xmlns:a="http://schemas.openxmlformats.org/drawingml/2006/main" rot="5665950">
          <a:off x="1368152" y="4104456"/>
          <a:ext cx="864096" cy="504056"/>
        </a:xfrm>
        <a:prstGeom xmlns:a="http://schemas.openxmlformats.org/drawingml/2006/main" prst="lightningBolt">
          <a:avLst/>
        </a:prstGeom>
      </cdr:spPr>
      <cdr:style>
        <a:lnRef xmlns:a="http://schemas.openxmlformats.org/drawingml/2006/main" idx="2">
          <a:schemeClr val="accent3">
            <a:shade val="50000"/>
          </a:schemeClr>
        </a:lnRef>
        <a:fillRef xmlns:a="http://schemas.openxmlformats.org/drawingml/2006/main" idx="1">
          <a:schemeClr val="accent3"/>
        </a:fillRef>
        <a:effectRef xmlns:a="http://schemas.openxmlformats.org/drawingml/2006/main" idx="0">
          <a:schemeClr val="accent3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sr-Latn-RS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0.45108</cdr:x>
      <cdr:y>0.74532</cdr:y>
    </cdr:from>
    <cdr:to>
      <cdr:x>0.56016</cdr:x>
      <cdr:y>0.84122</cdr:y>
    </cdr:to>
    <cdr:sp macro="" textlink="">
      <cdr:nvSpPr>
        <cdr:cNvPr id="2" name="Znak munje 1"/>
        <cdr:cNvSpPr/>
      </cdr:nvSpPr>
      <cdr:spPr>
        <a:xfrm xmlns:a="http://schemas.openxmlformats.org/drawingml/2006/main" rot="964804">
          <a:off x="3572916" y="3917844"/>
          <a:ext cx="864078" cy="504085"/>
        </a:xfrm>
        <a:prstGeom xmlns:a="http://schemas.openxmlformats.org/drawingml/2006/main" prst="lightningBolt">
          <a:avLst/>
        </a:prstGeom>
      </cdr:spPr>
      <cdr:style>
        <a:lnRef xmlns:a="http://schemas.openxmlformats.org/drawingml/2006/main" idx="2">
          <a:schemeClr val="accent3">
            <a:shade val="50000"/>
          </a:schemeClr>
        </a:lnRef>
        <a:fillRef xmlns:a="http://schemas.openxmlformats.org/drawingml/2006/main" idx="1">
          <a:schemeClr val="accent3"/>
        </a:fillRef>
        <a:effectRef xmlns:a="http://schemas.openxmlformats.org/drawingml/2006/main" idx="0">
          <a:schemeClr val="accent3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sr-Latn-RS"/>
        </a:p>
      </cdr:txBody>
    </cdr:sp>
  </cdr:relSizeAnchor>
  <cdr:relSizeAnchor xmlns:cdr="http://schemas.openxmlformats.org/drawingml/2006/chartDrawing">
    <cdr:from>
      <cdr:x>0.56258</cdr:x>
      <cdr:y>0.83402</cdr:y>
    </cdr:from>
    <cdr:to>
      <cdr:x>0.9444</cdr:x>
      <cdr:y>1</cdr:y>
    </cdr:to>
    <cdr:sp macro="" textlink="">
      <cdr:nvSpPr>
        <cdr:cNvPr id="3" name="TekstniOkvir 2"/>
        <cdr:cNvSpPr txBox="1"/>
      </cdr:nvSpPr>
      <cdr:spPr>
        <a:xfrm xmlns:a="http://schemas.openxmlformats.org/drawingml/2006/main">
          <a:off x="4456112" y="4917618"/>
          <a:ext cx="3024336" cy="9786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hr-HR" sz="2400" b="1" dirty="0" smtClean="0"/>
            <a:t>UOBIČAJENO MJESTO RADA  84,93</a:t>
          </a:r>
          <a:endParaRPr lang="hr-HR" sz="2400" b="1" dirty="0"/>
        </a:p>
      </cdr:txBody>
    </cdr:sp>
  </cdr:relSizeAnchor>
  <cdr:relSizeAnchor xmlns:cdr="http://schemas.openxmlformats.org/drawingml/2006/chartDrawing">
    <cdr:from>
      <cdr:x>0.0444</cdr:x>
      <cdr:y>0.79239</cdr:y>
    </cdr:from>
    <cdr:to>
      <cdr:x>0.3487</cdr:x>
      <cdr:y>1</cdr:y>
    </cdr:to>
    <cdr:sp macro="" textlink="">
      <cdr:nvSpPr>
        <cdr:cNvPr id="4" name="TekstniOkvir 3"/>
        <cdr:cNvSpPr txBox="1"/>
      </cdr:nvSpPr>
      <cdr:spPr>
        <a:xfrm xmlns:a="http://schemas.openxmlformats.org/drawingml/2006/main">
          <a:off x="365678" y="4885324"/>
          <a:ext cx="2506257" cy="12799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hr-HR" sz="2400" b="1" dirty="0" smtClean="0"/>
            <a:t>POVREMENO MJESTO RADA</a:t>
          </a:r>
        </a:p>
        <a:p xmlns:a="http://schemas.openxmlformats.org/drawingml/2006/main">
          <a:pPr algn="ctr"/>
          <a:r>
            <a:rPr lang="hr-HR" sz="2400" b="1" dirty="0" smtClean="0"/>
            <a:t>15,07 %</a:t>
          </a:r>
          <a:endParaRPr lang="hr-HR" sz="2400" b="1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0.22102</cdr:x>
      <cdr:y>0.54639</cdr:y>
    </cdr:from>
    <cdr:to>
      <cdr:x>0.25797</cdr:x>
      <cdr:y>0.72066</cdr:y>
    </cdr:to>
    <cdr:sp macro="" textlink="">
      <cdr:nvSpPr>
        <cdr:cNvPr id="2" name="Strelica ulijevo 1"/>
        <cdr:cNvSpPr/>
      </cdr:nvSpPr>
      <cdr:spPr>
        <a:xfrm xmlns:a="http://schemas.openxmlformats.org/drawingml/2006/main" rot="17844199">
          <a:off x="1464289" y="3247771"/>
          <a:ext cx="934399" cy="298003"/>
        </a:xfrm>
        <a:prstGeom xmlns:a="http://schemas.openxmlformats.org/drawingml/2006/main" prst="leftArrow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sr-Latn-RS"/>
        </a:p>
      </cdr:txBody>
    </cdr:sp>
  </cdr:relSizeAnchor>
  <cdr:relSizeAnchor xmlns:cdr="http://schemas.openxmlformats.org/drawingml/2006/chartDrawing">
    <cdr:from>
      <cdr:x>0.01786</cdr:x>
      <cdr:y>0.7314</cdr:y>
    </cdr:from>
    <cdr:to>
      <cdr:x>0.5625</cdr:x>
      <cdr:y>0.97314</cdr:y>
    </cdr:to>
    <cdr:sp macro="" textlink="">
      <cdr:nvSpPr>
        <cdr:cNvPr id="4" name="TekstniOkvir 3"/>
        <cdr:cNvSpPr txBox="1"/>
      </cdr:nvSpPr>
      <cdr:spPr>
        <a:xfrm xmlns:a="http://schemas.openxmlformats.org/drawingml/2006/main">
          <a:off x="144016" y="3921532"/>
          <a:ext cx="4392488" cy="1296144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hr-HR" sz="2800" dirty="0">
              <a:latin typeface="+mn-lt"/>
              <a:ea typeface="+mn-ea"/>
              <a:cs typeface="+mn-cs"/>
            </a:rPr>
            <a:t>99,7 % svih koji su po procjeni morali koristiti OZO </a:t>
          </a:r>
        </a:p>
        <a:p xmlns:a="http://schemas.openxmlformats.org/drawingml/2006/main">
          <a:pPr algn="ctr"/>
          <a:r>
            <a:rPr lang="hr-HR" sz="2800" dirty="0">
              <a:latin typeface="+mn-lt"/>
              <a:ea typeface="+mn-ea"/>
              <a:cs typeface="+mn-cs"/>
            </a:rPr>
            <a:t>Koristili su</a:t>
          </a:r>
        </a:p>
        <a:p xmlns:a="http://schemas.openxmlformats.org/drawingml/2006/main">
          <a:endParaRPr lang="hr-HR" sz="2800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0.17391</cdr:x>
      <cdr:y>0.80879</cdr:y>
    </cdr:from>
    <cdr:to>
      <cdr:x>0.77391</cdr:x>
      <cdr:y>0.94537</cdr:y>
    </cdr:to>
    <cdr:sp macro="" textlink="">
      <cdr:nvSpPr>
        <cdr:cNvPr id="3" name="TekstniOkvir 2"/>
        <cdr:cNvSpPr txBox="1"/>
      </cdr:nvSpPr>
      <cdr:spPr>
        <a:xfrm xmlns:a="http://schemas.openxmlformats.org/drawingml/2006/main">
          <a:off x="1440160" y="4264248"/>
          <a:ext cx="4968552" cy="7200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hr-HR" sz="2800" b="1" dirty="0" smtClean="0"/>
            <a:t>8,49% SVIH ONR</a:t>
          </a:r>
          <a:endParaRPr lang="hr-HR" sz="2800" b="1" dirty="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0.24234</cdr:x>
      <cdr:y>0.01543</cdr:y>
    </cdr:from>
    <cdr:to>
      <cdr:x>0.32626</cdr:x>
      <cdr:y>0.06761</cdr:y>
    </cdr:to>
    <cdr:sp macro="" textlink="">
      <cdr:nvSpPr>
        <cdr:cNvPr id="2" name="TekstniOkvir 1"/>
        <cdr:cNvSpPr txBox="1"/>
      </cdr:nvSpPr>
      <cdr:spPr>
        <a:xfrm xmlns:a="http://schemas.openxmlformats.org/drawingml/2006/main">
          <a:off x="2060128" y="78872"/>
          <a:ext cx="713433" cy="2667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hr-HR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DOB</a:t>
          </a:r>
          <a:endParaRPr lang="hr-HR" sz="1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0.6316</cdr:x>
      <cdr:y>0.65558</cdr:y>
    </cdr:from>
    <cdr:to>
      <cdr:x>0.6391</cdr:x>
      <cdr:y>0.7619</cdr:y>
    </cdr:to>
    <cdr:sp macro="" textlink="">
      <cdr:nvSpPr>
        <cdr:cNvPr id="2" name="Strelica dolje 1"/>
        <cdr:cNvSpPr/>
      </cdr:nvSpPr>
      <cdr:spPr>
        <a:xfrm xmlns:a="http://schemas.openxmlformats.org/drawingml/2006/main">
          <a:off x="3850252" y="2664296"/>
          <a:ext cx="45719" cy="432048"/>
        </a:xfrm>
        <a:prstGeom xmlns:a="http://schemas.openxmlformats.org/drawingml/2006/main" prst="downArrow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sr-Latn-RS"/>
        </a:p>
      </cdr:txBody>
    </cdr:sp>
  </cdr:relSizeAnchor>
  <cdr:relSizeAnchor xmlns:cdr="http://schemas.openxmlformats.org/drawingml/2006/chartDrawing">
    <cdr:from>
      <cdr:x>0.54892</cdr:x>
      <cdr:y>0.83277</cdr:y>
    </cdr:from>
    <cdr:to>
      <cdr:x>0.87966</cdr:x>
      <cdr:y>0.95033</cdr:y>
    </cdr:to>
    <cdr:sp macro="" textlink="">
      <cdr:nvSpPr>
        <cdr:cNvPr id="3" name="TekstniOkvir 2"/>
        <cdr:cNvSpPr txBox="1"/>
      </cdr:nvSpPr>
      <cdr:spPr>
        <a:xfrm xmlns:a="http://schemas.openxmlformats.org/drawingml/2006/main">
          <a:off x="3346196" y="3384376"/>
          <a:ext cx="2016224" cy="4777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hr-HR" sz="2400" dirty="0" smtClean="0"/>
            <a:t>PUR</a:t>
          </a:r>
          <a:endParaRPr lang="hr-HR" sz="2400" dirty="0"/>
        </a:p>
      </cdr:txBody>
    </cdr:sp>
  </cdr:relSizeAnchor>
  <cdr:relSizeAnchor xmlns:cdr="http://schemas.openxmlformats.org/drawingml/2006/chartDrawing">
    <cdr:from>
      <cdr:x>0.01736</cdr:x>
      <cdr:y>0.62015</cdr:y>
    </cdr:from>
    <cdr:to>
      <cdr:x>0.20636</cdr:x>
      <cdr:y>0.70874</cdr:y>
    </cdr:to>
    <cdr:sp macro="" textlink="">
      <cdr:nvSpPr>
        <cdr:cNvPr id="4" name="TekstniOkvir 3"/>
        <cdr:cNvSpPr txBox="1"/>
      </cdr:nvSpPr>
      <cdr:spPr>
        <a:xfrm xmlns:a="http://schemas.openxmlformats.org/drawingml/2006/main">
          <a:off x="105836" y="2520280"/>
          <a:ext cx="1152128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hr-HR" sz="2000" dirty="0" smtClean="0"/>
            <a:t>NIJE PUR</a:t>
          </a:r>
          <a:endParaRPr lang="hr-HR" sz="20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E3DE22D-D485-48CE-9926-707FCED2566E}" type="datetimeFigureOut">
              <a:rPr lang="sr-Latn-CS"/>
              <a:pPr>
                <a:defRPr/>
              </a:pPr>
              <a:t>31.10.2017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C77A4AC-3C03-4405-B6F5-7E6B4BB164D4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777597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1351A28-DD35-4831-A2D6-CB00F384B0D6}" type="datetimeFigureOut">
              <a:rPr lang="sr-Latn-CS"/>
              <a:pPr>
                <a:defRPr/>
              </a:pPr>
              <a:t>31.10.2017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r-HR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hr-HR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13BD600-9A35-4F12-9149-5A78E10ABDC2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860644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3BD600-9A35-4F12-9149-5A78E10ABDC2}" type="slidenum">
              <a:rPr lang="hr-HR" smtClean="0"/>
              <a:pPr>
                <a:defRPr/>
              </a:pPr>
              <a:t>22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47048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214438" y="1071563"/>
            <a:ext cx="1143000" cy="107156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8" name="Rectangle 7"/>
          <p:cNvSpPr/>
          <p:nvPr userDrawn="1"/>
        </p:nvSpPr>
        <p:spPr>
          <a:xfrm>
            <a:off x="0" y="5786438"/>
            <a:ext cx="1214438" cy="107156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214438" cy="1071563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0" name="Rectangle 9"/>
          <p:cNvSpPr/>
          <p:nvPr userDrawn="1"/>
        </p:nvSpPr>
        <p:spPr>
          <a:xfrm>
            <a:off x="1214438" y="4714875"/>
            <a:ext cx="1143000" cy="1071563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1" name="Rectangle 10"/>
          <p:cNvSpPr/>
          <p:nvPr userDrawn="1"/>
        </p:nvSpPr>
        <p:spPr>
          <a:xfrm>
            <a:off x="6786563" y="4714875"/>
            <a:ext cx="1143000" cy="1071563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2" name="Rectangle 11"/>
          <p:cNvSpPr/>
          <p:nvPr userDrawn="1"/>
        </p:nvSpPr>
        <p:spPr>
          <a:xfrm>
            <a:off x="6786563" y="1071563"/>
            <a:ext cx="1143000" cy="107156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3" name="Rectangle 12"/>
          <p:cNvSpPr/>
          <p:nvPr userDrawn="1"/>
        </p:nvSpPr>
        <p:spPr>
          <a:xfrm>
            <a:off x="7929563" y="5786438"/>
            <a:ext cx="1214437" cy="107156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4" name="Rectangle 13"/>
          <p:cNvSpPr/>
          <p:nvPr userDrawn="1"/>
        </p:nvSpPr>
        <p:spPr>
          <a:xfrm>
            <a:off x="7929563" y="0"/>
            <a:ext cx="1214437" cy="1071563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pic>
        <p:nvPicPr>
          <p:cNvPr id="15" name="Picture 14" descr="logo PP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5829" y="836712"/>
            <a:ext cx="2724323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11"/>
          <p:cNvSpPr>
            <a:spLocks noChangeArrowheads="1"/>
          </p:cNvSpPr>
          <p:nvPr userDrawn="1"/>
        </p:nvSpPr>
        <p:spPr bwMode="auto">
          <a:xfrm>
            <a:off x="1285875" y="161925"/>
            <a:ext cx="678656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hr-HR" sz="1600" i="1">
                <a:solidFill>
                  <a:srgbClr val="C00000"/>
                </a:solidFill>
                <a:cs typeface="Arial" charset="0"/>
              </a:rPr>
              <a:t>HRVATSKI ZAVOD ZA ZAŠTITU ZDRAVLJA I SIGURNOST NA RADU</a:t>
            </a:r>
          </a:p>
        </p:txBody>
      </p:sp>
      <p:sp>
        <p:nvSpPr>
          <p:cNvPr id="17" name="Rectangle 16"/>
          <p:cNvSpPr/>
          <p:nvPr userDrawn="1"/>
        </p:nvSpPr>
        <p:spPr>
          <a:xfrm>
            <a:off x="2143108" y="406579"/>
            <a:ext cx="5786478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1400" i="1" dirty="0">
                <a:solidFill>
                  <a:srgbClr val="C00000">
                    <a:alpha val="42000"/>
                  </a:srgbClr>
                </a:solidFill>
                <a:latin typeface="Arial" pitchFamily="34" charset="0"/>
                <a:cs typeface="Arial" pitchFamily="34" charset="0"/>
              </a:rPr>
              <a:t>Croatian Institute for Health Protection and Safety at Work</a:t>
            </a:r>
          </a:p>
        </p:txBody>
      </p:sp>
      <p:sp>
        <p:nvSpPr>
          <p:cNvPr id="18" name="TextBox 17"/>
          <p:cNvSpPr txBox="1"/>
          <p:nvPr userDrawn="1"/>
        </p:nvSpPr>
        <p:spPr>
          <a:xfrm>
            <a:off x="1785938" y="3571875"/>
            <a:ext cx="5214937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hr-HR" sz="24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4"/>
          <p:cNvSpPr txBox="1">
            <a:spLocks noChangeArrowheads="1"/>
          </p:cNvSpPr>
          <p:nvPr userDrawn="1"/>
        </p:nvSpPr>
        <p:spPr bwMode="auto">
          <a:xfrm>
            <a:off x="7358063" y="6550025"/>
            <a:ext cx="1841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hr-HR" sz="1400" i="1">
              <a:solidFill>
                <a:srgbClr val="C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1490851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F74D1-9DA1-4A01-A354-FD0F9A3B76AA}" type="datetime1">
              <a:rPr lang="sr-Latn-CS"/>
              <a:pPr>
                <a:defRPr/>
              </a:pPr>
              <a:t>31.10.2017</a:t>
            </a:fld>
            <a:endParaRPr lang="hr-H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DC0B40-6903-48DB-9AA7-F6421342B383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81237569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-32" y="0"/>
            <a:ext cx="642910" cy="6858000"/>
          </a:xfrm>
          <a:prstGeom prst="rect">
            <a:avLst/>
          </a:prstGeom>
          <a:gradFill>
            <a:gsLst>
              <a:gs pos="0">
                <a:srgbClr val="CBCBCB">
                  <a:alpha val="46000"/>
                </a:srgbClr>
              </a:gs>
              <a:gs pos="13000">
                <a:srgbClr val="5F5F5F"/>
              </a:gs>
              <a:gs pos="21001">
                <a:schemeClr val="bg1">
                  <a:lumMod val="65000"/>
                </a:schemeClr>
              </a:gs>
              <a:gs pos="63000">
                <a:srgbClr val="FFFFFF"/>
              </a:gs>
              <a:gs pos="67000">
                <a:schemeClr val="bg1">
                  <a:lumMod val="85000"/>
                </a:schemeClr>
              </a:gs>
              <a:gs pos="69000">
                <a:schemeClr val="tx1">
                  <a:lumMod val="50000"/>
                  <a:lumOff val="50000"/>
                </a:schemeClr>
              </a:gs>
              <a:gs pos="82001">
                <a:srgbClr val="777777"/>
              </a:gs>
              <a:gs pos="100000">
                <a:srgbClr val="EAEAEA"/>
              </a:gs>
            </a:gsLst>
            <a:path path="circle">
              <a:fillToRect l="100000" t="100000"/>
            </a:path>
          </a:gradFill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grpSp>
        <p:nvGrpSpPr>
          <p:cNvPr id="7" name="Group 10"/>
          <p:cNvGrpSpPr>
            <a:grpSpLocks/>
          </p:cNvGrpSpPr>
          <p:nvPr userDrawn="1"/>
        </p:nvGrpSpPr>
        <p:grpSpPr bwMode="auto">
          <a:xfrm>
            <a:off x="714375" y="142875"/>
            <a:ext cx="500063" cy="785813"/>
            <a:chOff x="714380" y="142852"/>
            <a:chExt cx="500034" cy="785818"/>
          </a:xfrm>
        </p:grpSpPr>
        <p:sp>
          <p:nvSpPr>
            <p:cNvPr id="8" name="Rectangle 7"/>
            <p:cNvSpPr/>
            <p:nvPr/>
          </p:nvSpPr>
          <p:spPr>
            <a:xfrm>
              <a:off x="714380" y="142852"/>
              <a:ext cx="357167" cy="357190"/>
            </a:xfrm>
            <a:prstGeom prst="rect">
              <a:avLst/>
            </a:prstGeom>
            <a:solidFill>
              <a:srgbClr val="C00000"/>
            </a:solidFill>
            <a:ln w="127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  <p:sp>
          <p:nvSpPr>
            <p:cNvPr id="9" name="Rectangle 8"/>
            <p:cNvSpPr/>
            <p:nvPr/>
          </p:nvSpPr>
          <p:spPr>
            <a:xfrm>
              <a:off x="857247" y="285728"/>
              <a:ext cx="357167" cy="35719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857247" y="571480"/>
              <a:ext cx="357167" cy="357190"/>
            </a:xfrm>
            <a:prstGeom prst="rect">
              <a:avLst/>
            </a:prstGeom>
            <a:solidFill>
              <a:srgbClr val="C00000"/>
            </a:solidFill>
            <a:ln w="127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</p:grpSp>
      <p:pic>
        <p:nvPicPr>
          <p:cNvPr id="11" name="Picture 8" descr="konačni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142875"/>
            <a:ext cx="500062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 userDrawn="1"/>
        </p:nvSpPr>
        <p:spPr>
          <a:xfrm>
            <a:off x="755576" y="6525344"/>
            <a:ext cx="4040187" cy="2762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1200" i="1" dirty="0">
                <a:solidFill>
                  <a:schemeClr val="bg1">
                    <a:lumMod val="50000"/>
                  </a:schemeClr>
                </a:solidFill>
                <a:latin typeface="Century Schoolbook" pitchFamily="18" charset="0"/>
              </a:rPr>
              <a:t>Hrvatski zavod za zaštitu zdravlja i sigurnost na radu</a:t>
            </a:r>
          </a:p>
        </p:txBody>
      </p:sp>
      <p:sp>
        <p:nvSpPr>
          <p:cNvPr id="14" name="Slide Number Placeholder 12"/>
          <p:cNvSpPr txBox="1">
            <a:spLocks/>
          </p:cNvSpPr>
          <p:nvPr userDrawn="1"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sr-Latn-CS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02638365-EB02-4D3A-972D-D6A09108EFEB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26611430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hr-HR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D576939-4C2A-4A48-8719-205186ADF638}" type="datetime1">
              <a:rPr lang="sr-Latn-CS"/>
              <a:pPr>
                <a:defRPr/>
              </a:pPr>
              <a:t>31.10.2017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29F63B1-FD11-400E-AFE2-E1835AF719BA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5" r:id="rId3"/>
  </p:sldLayoutIdLst>
  <p:transition>
    <p:wipe dir="r"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ic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2641479"/>
              </p:ext>
            </p:extLst>
          </p:nvPr>
        </p:nvGraphicFramePr>
        <p:xfrm>
          <a:off x="457200" y="2492896"/>
          <a:ext cx="8291264" cy="20162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91264"/>
              </a:tblGrid>
              <a:tr h="20162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4000" dirty="0" smtClean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</a:rPr>
                        <a:t>Što smo naučili iz analize ozljeda na radu?</a:t>
                      </a:r>
                      <a:endParaRPr lang="hr-HR" sz="40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  <p:sp>
        <p:nvSpPr>
          <p:cNvPr id="4" name="TekstniOkvir 3"/>
          <p:cNvSpPr txBox="1"/>
          <p:nvPr/>
        </p:nvSpPr>
        <p:spPr>
          <a:xfrm>
            <a:off x="2699792" y="6093296"/>
            <a:ext cx="4104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Prim</a:t>
            </a:r>
            <a:r>
              <a:rPr lang="hr-HR" dirty="0"/>
              <a:t>. dr. sc. Marija </a:t>
            </a:r>
            <a:r>
              <a:rPr lang="hr-HR" dirty="0" smtClean="0"/>
              <a:t>Zavalić, dr. med </a:t>
            </a:r>
            <a:endParaRPr lang="hr-HR" dirty="0">
              <a:solidFill>
                <a:srgbClr val="000000"/>
              </a:solidFill>
              <a:latin typeface="Times New Roman"/>
              <a:ea typeface="Calibri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07528402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ic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6600024"/>
              </p:ext>
            </p:extLst>
          </p:nvPr>
        </p:nvGraphicFramePr>
        <p:xfrm>
          <a:off x="683568" y="1844824"/>
          <a:ext cx="8280920" cy="47426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6256"/>
                <a:gridCol w="1898374"/>
                <a:gridCol w="1485683"/>
                <a:gridCol w="1320607"/>
              </a:tblGrid>
              <a:tr h="818137">
                <a:tc>
                  <a:txBody>
                    <a:bodyPr/>
                    <a:lstStyle/>
                    <a:p>
                      <a:r>
                        <a:rPr lang="hr-HR" dirty="0" smtClean="0"/>
                        <a:t>VRSTA OZLJEDE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NA MJESTU RADA</a:t>
                      </a:r>
                    </a:p>
                    <a:p>
                      <a:pPr algn="ctr"/>
                      <a:r>
                        <a:rPr lang="hr-HR" dirty="0" smtClean="0"/>
                        <a:t>(UKUPNO)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UDIO U ONR</a:t>
                      </a:r>
                    </a:p>
                    <a:p>
                      <a:pPr algn="ctr"/>
                      <a:r>
                        <a:rPr lang="hr-HR" dirty="0" smtClean="0"/>
                        <a:t>%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OD TOGA TEŠKIH/udio %</a:t>
                      </a:r>
                      <a:endParaRPr lang="hr-HR" dirty="0"/>
                    </a:p>
                  </a:txBody>
                  <a:tcPr/>
                </a:tc>
              </a:tr>
              <a:tr h="474000">
                <a:tc>
                  <a:txBody>
                    <a:bodyPr/>
                    <a:lstStyle/>
                    <a:p>
                      <a:r>
                        <a:rPr lang="hr-H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Rane i površinske ozljede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4671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35,17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3,2</a:t>
                      </a:r>
                      <a:endParaRPr lang="hr-HR" dirty="0"/>
                    </a:p>
                  </a:txBody>
                  <a:tcPr/>
                </a:tc>
              </a:tr>
              <a:tr h="474000">
                <a:tc>
                  <a:txBody>
                    <a:bodyPr/>
                    <a:lstStyle/>
                    <a:p>
                      <a:r>
                        <a:rPr lang="hr-H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Prijelomi kostiju (nepotpuni, </a:t>
                      </a:r>
                      <a:r>
                        <a:rPr lang="hr-HR" sz="1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avulzije</a:t>
                      </a:r>
                      <a:r>
                        <a:rPr lang="hr-H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),suspektni  prijelomi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1 904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14,34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61,1</a:t>
                      </a:r>
                      <a:endParaRPr lang="hr-HR" dirty="0"/>
                    </a:p>
                  </a:txBody>
                  <a:tcPr/>
                </a:tc>
              </a:tr>
              <a:tr h="474000">
                <a:tc>
                  <a:txBody>
                    <a:bodyPr/>
                    <a:lstStyle/>
                    <a:p>
                      <a:r>
                        <a:rPr lang="hr-HR" sz="1800" b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Iščašenja</a:t>
                      </a:r>
                      <a:r>
                        <a:rPr lang="hr-H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uganuća i nategnuća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3 452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25,99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4,2</a:t>
                      </a:r>
                      <a:endParaRPr lang="hr-HR" dirty="0"/>
                    </a:p>
                  </a:txBody>
                  <a:tcPr/>
                </a:tc>
              </a:tr>
              <a:tr h="818137">
                <a:tc>
                  <a:txBody>
                    <a:bodyPr/>
                    <a:lstStyle/>
                    <a:p>
                      <a:r>
                        <a:rPr lang="hr-H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Traumatske amputacije (gubitak dijela tijela)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88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0,66</a:t>
                      </a:r>
                      <a:endParaRPr lang="hr-HR" dirty="0" smtClean="0"/>
                    </a:p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b="1" dirty="0" smtClean="0"/>
                        <a:t>55,2</a:t>
                      </a:r>
                      <a:endParaRPr lang="hr-HR" b="1" dirty="0"/>
                    </a:p>
                  </a:txBody>
                  <a:tcPr/>
                </a:tc>
              </a:tr>
              <a:tr h="474000">
                <a:tc>
                  <a:txBody>
                    <a:bodyPr/>
                    <a:lstStyle/>
                    <a:p>
                      <a:r>
                        <a:rPr lang="hr-H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Potres mozga i unutarnje ozljede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341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2,57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b="1" dirty="0" smtClean="0"/>
                        <a:t>75,0</a:t>
                      </a:r>
                      <a:endParaRPr lang="hr-HR" b="1" dirty="0"/>
                    </a:p>
                  </a:txBody>
                  <a:tcPr/>
                </a:tc>
              </a:tr>
              <a:tr h="474000">
                <a:tc>
                  <a:txBody>
                    <a:bodyPr/>
                    <a:lstStyle/>
                    <a:p>
                      <a:r>
                        <a:rPr lang="hr-H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Opekline i smrzotine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319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2,40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26,0</a:t>
                      </a:r>
                      <a:endParaRPr lang="hr-HR" dirty="0"/>
                    </a:p>
                  </a:txBody>
                  <a:tcPr/>
                </a:tc>
              </a:tr>
              <a:tr h="474000">
                <a:tc>
                  <a:txBody>
                    <a:bodyPr/>
                    <a:lstStyle/>
                    <a:p>
                      <a:r>
                        <a:rPr lang="hr-HR" dirty="0" smtClean="0"/>
                        <a:t>Šok (traumatski, akutna reakcija)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427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3,22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30,0</a:t>
                      </a:r>
                      <a:endParaRPr lang="hr-H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kstniOkvir 6"/>
          <p:cNvSpPr txBox="1"/>
          <p:nvPr/>
        </p:nvSpPr>
        <p:spPr>
          <a:xfrm>
            <a:off x="1619672" y="305261"/>
            <a:ext cx="65527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800" dirty="0" smtClean="0"/>
              <a:t>KAKO SU POSLODAVCI OCIJENILI TEŽINU OZLJEDE ?</a:t>
            </a:r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778648225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s://tse3.mm.bing.net/th?id=OIP.cJFZqAHxcqwbdYPnQT52jwEsCo&amp;pid=15.1&amp;P=0&amp;w=298&amp;h=16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88640"/>
            <a:ext cx="8352066" cy="6669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Dijagram 3"/>
          <p:cNvGraphicFramePr/>
          <p:nvPr>
            <p:extLst>
              <p:ext uri="{D42A27DB-BD31-4B8C-83A1-F6EECF244321}">
                <p14:modId xmlns:p14="http://schemas.microsoft.com/office/powerpoint/2010/main" val="1928415015"/>
              </p:ext>
            </p:extLst>
          </p:nvPr>
        </p:nvGraphicFramePr>
        <p:xfrm>
          <a:off x="899592" y="404664"/>
          <a:ext cx="7992888" cy="576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8992931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ikon 1"/>
          <p:cNvGraphicFramePr/>
          <p:nvPr>
            <p:extLst>
              <p:ext uri="{D42A27DB-BD31-4B8C-83A1-F6EECF244321}">
                <p14:modId xmlns:p14="http://schemas.microsoft.com/office/powerpoint/2010/main" val="2808097206"/>
              </p:ext>
            </p:extLst>
          </p:nvPr>
        </p:nvGraphicFramePr>
        <p:xfrm>
          <a:off x="755576" y="1397000"/>
          <a:ext cx="8280920" cy="5272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kstniOkvir 2"/>
          <p:cNvSpPr txBox="1"/>
          <p:nvPr/>
        </p:nvSpPr>
        <p:spPr>
          <a:xfrm>
            <a:off x="2195736" y="404664"/>
            <a:ext cx="58326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b="1" dirty="0" smtClean="0">
                <a:latin typeface="+mn-lt"/>
              </a:rPr>
              <a:t>IZLAZAK INSPEKTORA</a:t>
            </a:r>
          </a:p>
          <a:p>
            <a:pPr algn="ctr"/>
            <a:r>
              <a:rPr lang="hr-HR" sz="3200" b="1" dirty="0" smtClean="0">
                <a:latin typeface="+mn-lt"/>
              </a:rPr>
              <a:t>TEŠKE OZLJEDE</a:t>
            </a:r>
            <a:endParaRPr lang="hr-HR" sz="32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98528509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-32" y="0"/>
            <a:ext cx="642910" cy="6858000"/>
          </a:xfrm>
          <a:prstGeom prst="rect">
            <a:avLst/>
          </a:prstGeom>
          <a:gradFill>
            <a:gsLst>
              <a:gs pos="0">
                <a:srgbClr val="CBCBCB">
                  <a:alpha val="46000"/>
                </a:srgbClr>
              </a:gs>
              <a:gs pos="13000">
                <a:srgbClr val="5F5F5F"/>
              </a:gs>
              <a:gs pos="21001">
                <a:schemeClr val="bg1">
                  <a:lumMod val="65000"/>
                </a:schemeClr>
              </a:gs>
              <a:gs pos="63000">
                <a:srgbClr val="FFFFFF"/>
              </a:gs>
              <a:gs pos="67000">
                <a:schemeClr val="bg1">
                  <a:lumMod val="85000"/>
                </a:schemeClr>
              </a:gs>
              <a:gs pos="69000">
                <a:schemeClr val="tx1">
                  <a:lumMod val="50000"/>
                  <a:lumOff val="50000"/>
                </a:schemeClr>
              </a:gs>
              <a:gs pos="82001">
                <a:srgbClr val="777777"/>
              </a:gs>
              <a:gs pos="100000">
                <a:srgbClr val="EAEAEA"/>
              </a:gs>
            </a:gsLst>
            <a:path path="circle">
              <a:fillToRect l="100000" t="100000"/>
            </a:path>
          </a:gradFill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8" descr="konačni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142875"/>
            <a:ext cx="500062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Grafikon 6"/>
          <p:cNvGraphicFramePr>
            <a:graphicFrameLocks/>
          </p:cNvGraphicFramePr>
          <p:nvPr/>
        </p:nvGraphicFramePr>
        <p:xfrm>
          <a:off x="642878" y="980728"/>
          <a:ext cx="8501122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kstniOkvir 4"/>
          <p:cNvSpPr txBox="1">
            <a:spLocks noChangeArrowheads="1"/>
          </p:cNvSpPr>
          <p:nvPr/>
        </p:nvSpPr>
        <p:spPr bwMode="auto">
          <a:xfrm>
            <a:off x="2051050" y="323850"/>
            <a:ext cx="64817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2400" b="1" dirty="0">
                <a:latin typeface="Times New Roman" pitchFamily="18" charset="0"/>
                <a:cs typeface="Times New Roman" pitchFamily="18" charset="0"/>
              </a:rPr>
              <a:t>OZLJEDE SVRSTANE PO </a:t>
            </a:r>
            <a:r>
              <a:rPr lang="hr-HR" altLang="sr-Latn-RS" sz="2400" b="1" dirty="0" smtClean="0">
                <a:latin typeface="Times New Roman" pitchFamily="18" charset="0"/>
                <a:cs typeface="Times New Roman" pitchFamily="18" charset="0"/>
              </a:rPr>
              <a:t>TEŽINI I DOBI</a:t>
            </a:r>
            <a:endParaRPr lang="hr-HR" altLang="sr-Latn-R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312320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jagram 2"/>
          <p:cNvGraphicFramePr/>
          <p:nvPr>
            <p:extLst>
              <p:ext uri="{D42A27DB-BD31-4B8C-83A1-F6EECF244321}">
                <p14:modId xmlns:p14="http://schemas.microsoft.com/office/powerpoint/2010/main" val="2559586571"/>
              </p:ext>
            </p:extLst>
          </p:nvPr>
        </p:nvGraphicFramePr>
        <p:xfrm>
          <a:off x="899592" y="1196752"/>
          <a:ext cx="7848872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kstniOkvir 3"/>
          <p:cNvSpPr txBox="1"/>
          <p:nvPr/>
        </p:nvSpPr>
        <p:spPr>
          <a:xfrm>
            <a:off x="1907704" y="235071"/>
            <a:ext cx="62646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600" dirty="0" smtClean="0">
                <a:latin typeface="+mj-lt"/>
              </a:rPr>
              <a:t>KRITERIJI HZZZSR</a:t>
            </a:r>
            <a:endParaRPr lang="hr-HR" sz="3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9409045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ic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8178795"/>
              </p:ext>
            </p:extLst>
          </p:nvPr>
        </p:nvGraphicFramePr>
        <p:xfrm>
          <a:off x="755576" y="116632"/>
          <a:ext cx="7848872" cy="6678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40160"/>
                <a:gridCol w="2808312"/>
                <a:gridCol w="792088"/>
                <a:gridCol w="800461"/>
                <a:gridCol w="2007851"/>
              </a:tblGrid>
              <a:tr h="7200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TIP OZLJEDE</a:t>
                      </a:r>
                      <a:endParaRPr lang="hr-H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LOKALIZACIJA</a:t>
                      </a:r>
                      <a:endParaRPr lang="hr-H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LAKA</a:t>
                      </a:r>
                      <a:endParaRPr lang="hr-H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TEŠKA</a:t>
                      </a:r>
                      <a:endParaRPr lang="hr-H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INDIVIDUALNA PROCJENA</a:t>
                      </a:r>
                      <a:endParaRPr lang="hr-H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29773"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r-HR" sz="2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r-HR" sz="2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r-HR" sz="2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r-HR" sz="2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r-HR" sz="2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r-HR" sz="2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r-HR" sz="2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r-HR" sz="2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r-HR" sz="2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 smtClean="0">
                          <a:effectLst/>
                        </a:rPr>
                        <a:t>Prijelom/i</a:t>
                      </a:r>
                      <a:endParaRPr lang="hr-H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effectLst/>
                        </a:rPr>
                        <a:t> </a:t>
                      </a:r>
                      <a:endParaRPr lang="hr-H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effectLst/>
                        </a:rPr>
                        <a:t> </a:t>
                      </a:r>
                      <a:endParaRPr lang="hr-H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effectLst/>
                        </a:rPr>
                        <a:t> </a:t>
                      </a:r>
                      <a:endParaRPr lang="hr-H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Svi nekomplicirani prijelomi uz izuzeće pojedinačnog prijeloma bilo koje falange II-V prsta šake i I-V prsta stopala</a:t>
                      </a:r>
                      <a:endParaRPr lang="hr-HR" sz="20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effectLst/>
                        </a:rPr>
                        <a:t> </a:t>
                      </a:r>
                      <a:endParaRPr lang="hr-H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effectLst/>
                        </a:rPr>
                        <a:t>×</a:t>
                      </a:r>
                      <a:endParaRPr lang="hr-H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effectLst/>
                        </a:rPr>
                        <a:t> </a:t>
                      </a:r>
                      <a:endParaRPr lang="hr-H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220188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r-H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solidFill>
                            <a:schemeClr val="bg1"/>
                          </a:solidFill>
                          <a:effectLst/>
                        </a:rPr>
                        <a:t>Pojedinačni prijelomi bilo koje falange II-V prsta šake i I-V prsta stopala uključujući i </a:t>
                      </a:r>
                      <a:r>
                        <a:rPr lang="hr-HR" sz="2000" dirty="0" err="1">
                          <a:solidFill>
                            <a:schemeClr val="bg1"/>
                          </a:solidFill>
                          <a:effectLst/>
                        </a:rPr>
                        <a:t>ungkvikularni</a:t>
                      </a:r>
                      <a:r>
                        <a:rPr lang="hr-HR" sz="2000" dirty="0">
                          <a:solidFill>
                            <a:schemeClr val="bg1"/>
                          </a:solidFill>
                          <a:effectLst/>
                        </a:rPr>
                        <a:t> nastavak</a:t>
                      </a:r>
                      <a:endParaRPr lang="hr-HR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solidFill>
                            <a:schemeClr val="bg1"/>
                          </a:solidFill>
                          <a:effectLst/>
                        </a:rPr>
                        <a:t>×</a:t>
                      </a:r>
                      <a:endParaRPr lang="hr-HR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hr-HR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hr-HR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1529773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r-H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Višestruki prijelomi falangi, </a:t>
                      </a:r>
                      <a:r>
                        <a:rPr lang="hr-HR" sz="200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intraartikularni</a:t>
                      </a:r>
                      <a:r>
                        <a:rPr lang="hr-HR" sz="20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 prijelomi falangi ili prijelomi s pomakom te prijelomi 3 i više falangi istog uda</a:t>
                      </a:r>
                      <a:endParaRPr lang="hr-HR" sz="20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>
                          <a:effectLst/>
                        </a:rPr>
                        <a:t> </a:t>
                      </a:r>
                      <a:endParaRPr lang="hr-H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>
                          <a:effectLst/>
                        </a:rPr>
                        <a:t>×</a:t>
                      </a:r>
                      <a:endParaRPr lang="hr-H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effectLst/>
                        </a:rPr>
                        <a:t> </a:t>
                      </a:r>
                      <a:endParaRPr lang="hr-H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91434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r-H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Prijelomi palca šake</a:t>
                      </a:r>
                      <a:endParaRPr lang="hr-HR" sz="20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>
                          <a:effectLst/>
                        </a:rPr>
                        <a:t> </a:t>
                      </a:r>
                      <a:endParaRPr lang="hr-H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>
                          <a:effectLst/>
                        </a:rPr>
                        <a:t>×</a:t>
                      </a:r>
                      <a:endParaRPr lang="hr-H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effectLst/>
                        </a:rPr>
                        <a:t> </a:t>
                      </a:r>
                      <a:endParaRPr lang="hr-H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629228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7643245"/>
              </p:ext>
            </p:extLst>
          </p:nvPr>
        </p:nvGraphicFramePr>
        <p:xfrm>
          <a:off x="899592" y="116632"/>
          <a:ext cx="8136903" cy="62087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01145"/>
                <a:gridCol w="2129283"/>
                <a:gridCol w="912550"/>
                <a:gridCol w="1092938"/>
                <a:gridCol w="2100987"/>
              </a:tblGrid>
              <a:tr h="4080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TIP OZLJEDE</a:t>
                      </a:r>
                      <a:endParaRPr lang="hr-HR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LOKALIZACIJA</a:t>
                      </a:r>
                      <a:endParaRPr lang="hr-HR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LAKA</a:t>
                      </a:r>
                      <a:endParaRPr lang="hr-HR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TEŠKA</a:t>
                      </a:r>
                      <a:endParaRPr lang="hr-HR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INDIVIDUALNA PROCJENA</a:t>
                      </a:r>
                      <a:endParaRPr lang="hr-HR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8046">
                <a:tc rowSpan="8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r>
                        <a:rPr lang="hr-HR" sz="2000" dirty="0" smtClean="0">
                          <a:solidFill>
                            <a:schemeClr val="bg1"/>
                          </a:solidFill>
                          <a:effectLst/>
                        </a:rPr>
                        <a:t>Prijelom/i</a:t>
                      </a:r>
                      <a:endParaRPr lang="hr-HR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20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20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20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20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20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20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20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1" marR="596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Tri i više rebara</a:t>
                      </a:r>
                      <a:endParaRPr lang="hr-HR" sz="20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1" marR="596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20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1" marR="596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×</a:t>
                      </a:r>
                      <a:endParaRPr lang="hr-HR" sz="20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1" marR="596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20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1" marR="59631" marT="0" marB="0"/>
                </a:tc>
              </a:tr>
              <a:tr h="816091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r-HR" sz="20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1" marR="596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I-II pojedinačno ili </a:t>
                      </a:r>
                      <a:r>
                        <a:rPr lang="hr-HR" sz="20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dva rebra zajedno</a:t>
                      </a:r>
                      <a:endParaRPr lang="hr-HR" sz="20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1" marR="596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×</a:t>
                      </a:r>
                      <a:endParaRPr lang="hr-HR" sz="20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1" marR="596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20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1" marR="596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20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1" marR="59631" marT="0" marB="0"/>
                </a:tc>
              </a:tr>
              <a:tr h="408046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r-HR" sz="20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1" marR="596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III-IV pojedinačno</a:t>
                      </a:r>
                      <a:endParaRPr lang="hr-HR" sz="20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1" marR="596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b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×</a:t>
                      </a:r>
                      <a:endParaRPr lang="hr-HR" sz="2000" b="1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1" marR="596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b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2000" b="1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1" marR="596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20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1" marR="59631" marT="0" marB="0"/>
                </a:tc>
              </a:tr>
              <a:tr h="1224137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r-HR" sz="20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1" marR="596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V-VI pojedinačno</a:t>
                      </a:r>
                      <a:endParaRPr lang="hr-HR" sz="20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1" marR="596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20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1" marR="596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20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1" marR="596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×  U luku prsnog koša teška, sprijeda i straga laka</a:t>
                      </a:r>
                      <a:endParaRPr lang="hr-HR" sz="20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1" marR="59631" marT="0" marB="0"/>
                </a:tc>
              </a:tr>
              <a:tr h="408046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r-HR" sz="20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1" marR="596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b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VII-VIII pojedinačno</a:t>
                      </a:r>
                      <a:endParaRPr lang="hr-HR" sz="2000" b="1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1" marR="596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20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1" marR="596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×</a:t>
                      </a:r>
                      <a:endParaRPr lang="hr-HR" sz="20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1" marR="596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20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1" marR="59631" marT="0" marB="0"/>
                </a:tc>
              </a:tr>
              <a:tr h="408046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r-HR" sz="20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1" marR="596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b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IX-XIII pojedinačno</a:t>
                      </a:r>
                      <a:endParaRPr lang="hr-HR" sz="2000" b="1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1" marR="596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b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2000" b="1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1" marR="596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×</a:t>
                      </a:r>
                      <a:endParaRPr lang="hr-HR" sz="20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1" marR="596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20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1" marR="59631" marT="0" marB="0"/>
                </a:tc>
              </a:tr>
              <a:tr h="408046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r-HR" sz="20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1" marR="596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b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Prsna kost</a:t>
                      </a:r>
                      <a:endParaRPr lang="hr-HR" sz="2000" b="1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1" marR="596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b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2000" b="1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1" marR="596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b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×</a:t>
                      </a:r>
                      <a:endParaRPr lang="hr-HR" sz="2000" b="1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1" marR="596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20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1" marR="59631" marT="0" marB="0"/>
                </a:tc>
              </a:tr>
              <a:tr h="816091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r-HR" sz="20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1" marR="596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b="1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Kompresivni</a:t>
                      </a:r>
                      <a:r>
                        <a:rPr lang="hr-HR" sz="2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 prijelom kralješka</a:t>
                      </a:r>
                      <a:endParaRPr lang="hr-HR" sz="20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1" marR="596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b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2000" b="1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1" marR="596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b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×</a:t>
                      </a:r>
                      <a:endParaRPr lang="hr-HR" sz="2000" b="1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1" marR="596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20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1" marR="5963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640264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3255129"/>
              </p:ext>
            </p:extLst>
          </p:nvPr>
        </p:nvGraphicFramePr>
        <p:xfrm>
          <a:off x="1115616" y="980728"/>
          <a:ext cx="7920880" cy="29866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40160"/>
                <a:gridCol w="2808312"/>
                <a:gridCol w="648072"/>
                <a:gridCol w="998065"/>
                <a:gridCol w="2026271"/>
              </a:tblGrid>
              <a:tr h="8640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tip ozljede</a:t>
                      </a:r>
                      <a:endParaRPr lang="hr-HR" sz="2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lokalizacija</a:t>
                      </a:r>
                      <a:endParaRPr lang="hr-HR" sz="2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laka</a:t>
                      </a:r>
                      <a:endParaRPr lang="hr-HR" sz="2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teška</a:t>
                      </a:r>
                      <a:endParaRPr lang="hr-HR" sz="2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individualna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procjena</a:t>
                      </a:r>
                      <a:endParaRPr lang="hr-HR" sz="2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8640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effectLst/>
                        </a:rPr>
                        <a:t>Puknuće</a:t>
                      </a:r>
                      <a:endParaRPr lang="hr-H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effectLst/>
                        </a:rPr>
                        <a:t>Sva potpuna puknuća mišića, ligamenata, tetiva i meniska</a:t>
                      </a:r>
                      <a:endParaRPr lang="hr-H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effectLst/>
                        </a:rPr>
                        <a:t> </a:t>
                      </a:r>
                      <a:endParaRPr lang="hr-H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effectLst/>
                        </a:rPr>
                        <a:t>×</a:t>
                      </a:r>
                      <a:endParaRPr lang="hr-H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effectLst/>
                        </a:rPr>
                        <a:t> </a:t>
                      </a:r>
                      <a:endParaRPr lang="hr-H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710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>
                          <a:effectLst/>
                        </a:rPr>
                        <a:t> </a:t>
                      </a:r>
                      <a:endParaRPr lang="hr-H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effectLst/>
                        </a:rPr>
                        <a:t>Djelomična puknuća mišića,ligamenata, tetiva i meniska</a:t>
                      </a:r>
                      <a:endParaRPr lang="hr-H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effectLst/>
                        </a:rPr>
                        <a:t> </a:t>
                      </a:r>
                      <a:endParaRPr lang="hr-H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effectLst/>
                        </a:rPr>
                        <a:t> </a:t>
                      </a:r>
                      <a:endParaRPr lang="hr-H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effectLst/>
                        </a:rPr>
                        <a:t>×</a:t>
                      </a:r>
                      <a:endParaRPr lang="hr-H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3" name="Tablic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9117244"/>
              </p:ext>
            </p:extLst>
          </p:nvPr>
        </p:nvGraphicFramePr>
        <p:xfrm>
          <a:off x="1187624" y="4653136"/>
          <a:ext cx="7776864" cy="1752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96144"/>
                <a:gridCol w="2736304"/>
                <a:gridCol w="792088"/>
                <a:gridCol w="962898"/>
                <a:gridCol w="1989430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effectLst/>
                        </a:rPr>
                        <a:t>Opekline</a:t>
                      </a:r>
                      <a:endParaRPr lang="hr-H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>
                          <a:effectLst/>
                        </a:rPr>
                        <a:t>Oko</a:t>
                      </a:r>
                      <a:endParaRPr lang="hr-H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>
                          <a:effectLst/>
                        </a:rPr>
                        <a:t> </a:t>
                      </a:r>
                      <a:endParaRPr lang="hr-H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>
                          <a:effectLst/>
                        </a:rPr>
                        <a:t>×</a:t>
                      </a:r>
                      <a:endParaRPr lang="hr-H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>
                          <a:effectLst/>
                        </a:rPr>
                        <a:t> </a:t>
                      </a:r>
                      <a:endParaRPr lang="hr-H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effectLst/>
                        </a:rPr>
                        <a:t> </a:t>
                      </a:r>
                      <a:endParaRPr lang="hr-H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effectLst/>
                        </a:rPr>
                        <a:t>Ostale lokalizacije</a:t>
                      </a:r>
                      <a:endParaRPr lang="hr-H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effectLst/>
                        </a:rPr>
                        <a:t> </a:t>
                      </a:r>
                      <a:endParaRPr lang="hr-H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effectLst/>
                        </a:rPr>
                        <a:t> </a:t>
                      </a:r>
                      <a:endParaRPr lang="hr-H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effectLst/>
                        </a:rPr>
                        <a:t>×  Procjena ovisno o stupnju, veličini i lokalizaciji</a:t>
                      </a:r>
                      <a:endParaRPr lang="hr-H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737723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niOkvir 1"/>
          <p:cNvSpPr txBox="1"/>
          <p:nvPr/>
        </p:nvSpPr>
        <p:spPr>
          <a:xfrm>
            <a:off x="2051720" y="456647"/>
            <a:ext cx="55446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400" dirty="0" smtClean="0"/>
              <a:t>TEŠKE OZLJEDE</a:t>
            </a:r>
            <a:endParaRPr lang="hr-HR" sz="2400" dirty="0"/>
          </a:p>
        </p:txBody>
      </p:sp>
      <p:graphicFrame>
        <p:nvGraphicFramePr>
          <p:cNvPr id="5" name="Grafikon 4"/>
          <p:cNvGraphicFramePr/>
          <p:nvPr>
            <p:extLst>
              <p:ext uri="{D42A27DB-BD31-4B8C-83A1-F6EECF244321}">
                <p14:modId xmlns:p14="http://schemas.microsoft.com/office/powerpoint/2010/main" val="3964213754"/>
              </p:ext>
            </p:extLst>
          </p:nvPr>
        </p:nvGraphicFramePr>
        <p:xfrm>
          <a:off x="719572" y="1397353"/>
          <a:ext cx="8208912" cy="45291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79586688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ikon 1"/>
          <p:cNvGraphicFramePr/>
          <p:nvPr>
            <p:extLst>
              <p:ext uri="{D42A27DB-BD31-4B8C-83A1-F6EECF244321}">
                <p14:modId xmlns:p14="http://schemas.microsoft.com/office/powerpoint/2010/main" val="2710725011"/>
              </p:ext>
            </p:extLst>
          </p:nvPr>
        </p:nvGraphicFramePr>
        <p:xfrm>
          <a:off x="1730059" y="1525820"/>
          <a:ext cx="6829249" cy="4620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kstniOkvir 3"/>
          <p:cNvSpPr txBox="1"/>
          <p:nvPr/>
        </p:nvSpPr>
        <p:spPr>
          <a:xfrm>
            <a:off x="1537378" y="1146440"/>
            <a:ext cx="4423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%</a:t>
            </a:r>
            <a:endParaRPr lang="hr-HR" dirty="0"/>
          </a:p>
        </p:txBody>
      </p:sp>
      <p:sp>
        <p:nvSpPr>
          <p:cNvPr id="5" name="TekstniOkvir 4"/>
          <p:cNvSpPr txBox="1"/>
          <p:nvPr/>
        </p:nvSpPr>
        <p:spPr>
          <a:xfrm>
            <a:off x="1429366" y="404664"/>
            <a:ext cx="71030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b="1" dirty="0" smtClean="0">
                <a:latin typeface="+mn-lt"/>
              </a:rPr>
              <a:t>TEŽINA OZLJEDE ZAPOSLENIH</a:t>
            </a:r>
            <a:endParaRPr lang="hr-HR" sz="28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43111378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niOkvir 1"/>
          <p:cNvSpPr txBox="1"/>
          <p:nvPr/>
        </p:nvSpPr>
        <p:spPr>
          <a:xfrm>
            <a:off x="1508775" y="476672"/>
            <a:ext cx="66967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BA" sz="3600" dirty="0" smtClean="0"/>
              <a:t>IZVOR PODATAKA – PRIJAVE HZZO-a</a:t>
            </a:r>
            <a:endParaRPr lang="hr-HR" sz="3600" dirty="0"/>
          </a:p>
        </p:txBody>
      </p:sp>
      <p:sp>
        <p:nvSpPr>
          <p:cNvPr id="3" name="Zaobljeni pravokutnik 2"/>
          <p:cNvSpPr/>
          <p:nvPr/>
        </p:nvSpPr>
        <p:spPr>
          <a:xfrm>
            <a:off x="1115616" y="2060848"/>
            <a:ext cx="2880320" cy="1872208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PRIZNATE</a:t>
            </a:r>
          </a:p>
          <a:p>
            <a:pPr algn="ctr"/>
            <a:r>
              <a:rPr lang="hr-H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PRAVA IZ ZDRAVSTVENOG OSIGURANJA</a:t>
            </a:r>
            <a:endParaRPr lang="hr-H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aobljeni pravokutnik 3"/>
          <p:cNvSpPr/>
          <p:nvPr/>
        </p:nvSpPr>
        <p:spPr>
          <a:xfrm>
            <a:off x="5433162" y="2060848"/>
            <a:ext cx="2664296" cy="17281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NEPRIZNATE</a:t>
            </a:r>
          </a:p>
        </p:txBody>
      </p:sp>
      <p:sp>
        <p:nvSpPr>
          <p:cNvPr id="5" name="Zaobljeni pravokutnik 4"/>
          <p:cNvSpPr/>
          <p:nvPr/>
        </p:nvSpPr>
        <p:spPr>
          <a:xfrm>
            <a:off x="3995936" y="4549636"/>
            <a:ext cx="4464496" cy="1224136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HZZZSR statistički obrađuje </a:t>
            </a:r>
            <a:r>
              <a:rPr lang="hr-HR" sz="2000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sve</a:t>
            </a:r>
            <a:r>
              <a:rPr lang="hr-HR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prijavljene</a:t>
            </a:r>
          </a:p>
          <a:p>
            <a:pPr algn="ctr"/>
            <a:r>
              <a:rPr lang="hr-HR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2016 godina</a:t>
            </a:r>
          </a:p>
          <a:p>
            <a:pPr algn="ctr"/>
            <a:r>
              <a:rPr lang="hr-HR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16235 ONR</a:t>
            </a:r>
            <a:endParaRPr lang="hr-HR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trelica dolje 5"/>
          <p:cNvSpPr/>
          <p:nvPr/>
        </p:nvSpPr>
        <p:spPr>
          <a:xfrm rot="18662597">
            <a:off x="4303856" y="3981783"/>
            <a:ext cx="504056" cy="360040"/>
          </a:xfrm>
          <a:prstGeom prst="down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692605">
            <a:off x="6017842" y="3856833"/>
            <a:ext cx="420687" cy="450850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Strelica dolje 6"/>
          <p:cNvSpPr/>
          <p:nvPr/>
        </p:nvSpPr>
        <p:spPr>
          <a:xfrm>
            <a:off x="1835696" y="4241346"/>
            <a:ext cx="72008" cy="4837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8" name="TekstniOkvir 7"/>
          <p:cNvSpPr txBox="1"/>
          <p:nvPr/>
        </p:nvSpPr>
        <p:spPr>
          <a:xfrm>
            <a:off x="1115616" y="5161704"/>
            <a:ext cx="2376264" cy="1200329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r-HR" sz="2400" dirty="0" smtClean="0"/>
              <a:t>ČESTO I PRAVO IZ MO ?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379885449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afikon 4"/>
          <p:cNvGraphicFramePr/>
          <p:nvPr>
            <p:extLst>
              <p:ext uri="{D42A27DB-BD31-4B8C-83A1-F6EECF244321}">
                <p14:modId xmlns:p14="http://schemas.microsoft.com/office/powerpoint/2010/main" val="2234836334"/>
              </p:ext>
            </p:extLst>
          </p:nvPr>
        </p:nvGraphicFramePr>
        <p:xfrm>
          <a:off x="643108" y="6446"/>
          <a:ext cx="7992888" cy="33569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141" y="3356992"/>
            <a:ext cx="7920880" cy="362990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  <a:extLst/>
        </p:spPr>
      </p:pic>
    </p:spTree>
    <p:extLst>
      <p:ext uri="{BB962C8B-B14F-4D97-AF65-F5344CB8AC3E}">
        <p14:creationId xmlns:p14="http://schemas.microsoft.com/office/powerpoint/2010/main" val="96991551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jagram toka: Priprema 1"/>
          <p:cNvSpPr/>
          <p:nvPr/>
        </p:nvSpPr>
        <p:spPr>
          <a:xfrm>
            <a:off x="539552" y="4869160"/>
            <a:ext cx="7056784" cy="432048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5997893"/>
              </p:ext>
            </p:extLst>
          </p:nvPr>
        </p:nvGraphicFramePr>
        <p:xfrm>
          <a:off x="611561" y="1124744"/>
          <a:ext cx="7776867" cy="5146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399"/>
                <a:gridCol w="1368152"/>
                <a:gridCol w="1481932"/>
                <a:gridCol w="1326384"/>
              </a:tblGrid>
              <a:tr h="370840">
                <a:tc>
                  <a:txBody>
                    <a:bodyPr/>
                    <a:lstStyle/>
                    <a:p>
                      <a:endParaRPr lang="hr-HR" dirty="0" smtClean="0"/>
                    </a:p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Stopa</a:t>
                      </a:r>
                    </a:p>
                    <a:p>
                      <a:r>
                        <a:rPr lang="hr-HR" dirty="0" smtClean="0"/>
                        <a:t>ONR/1000 zaposlenih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Udio ONR/mjesto rada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RANG</a:t>
                      </a:r>
                      <a:endParaRPr lang="hr-H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sz="18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Opskrba vodom; uklanjanje otpadnih voda, gospodarenje otpadom te djelatnosti sanacije okoliša</a:t>
                      </a:r>
                      <a:endParaRPr lang="hr-HR" dirty="0">
                        <a:latin typeface="+mj-lt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21,83</a:t>
                      </a:r>
                      <a:endParaRPr lang="hr-HR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92,6</a:t>
                      </a:r>
                      <a:endParaRPr lang="hr-HR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b="1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hr-HR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>
                          <a:latin typeface="+mj-lt"/>
                        </a:rPr>
                        <a:t>Zdravstvo i socijalna skrb</a:t>
                      </a:r>
                      <a:endParaRPr lang="hr-HR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17,09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69,0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10</a:t>
                      </a:r>
                      <a:endParaRPr lang="hr-H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sz="18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Poslovanje nekretninama</a:t>
                      </a:r>
                      <a:endParaRPr lang="hr-HR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16,94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78,8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7</a:t>
                      </a:r>
                      <a:endParaRPr lang="hr-H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Prerađivačka industrija</a:t>
                      </a:r>
                      <a:endParaRPr lang="hr-HR" sz="18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15,57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88,6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4</a:t>
                      </a:r>
                      <a:endParaRPr lang="hr-H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Opskrba električnom energijom, plinom, parom i klimatizacija</a:t>
                      </a:r>
                      <a:endParaRPr lang="hr-HR" dirty="0"/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r>
                        <a:rPr lang="hr-H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14,40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79,8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8</a:t>
                      </a:r>
                      <a:endParaRPr lang="hr-H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sz="1800" kern="1200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Poljoprivreda, šumarstvo i ribarstvo</a:t>
                      </a:r>
                      <a:endParaRPr lang="hr-HR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80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13,33</a:t>
                      </a:r>
                      <a:endParaRPr lang="hr-HR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>
                          <a:solidFill>
                            <a:schemeClr val="bg1"/>
                          </a:solidFill>
                        </a:rPr>
                        <a:t>93,8</a:t>
                      </a:r>
                      <a:endParaRPr lang="hr-HR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b="1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hr-HR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Javna uprava i obrana; obvezno socijalno osiguranje</a:t>
                      </a:r>
                      <a:endParaRPr lang="hr-HR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13,14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75,1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9</a:t>
                      </a:r>
                      <a:endParaRPr lang="hr-H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Calibri" panose="020F0502020204030204" pitchFamily="34" charset="0"/>
                        </a:rPr>
                        <a:t>Prijevoz i skladištenje</a:t>
                      </a:r>
                      <a:endParaRPr lang="hr-HR" sz="18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13,16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87,0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hr-H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kstniOkvir 2"/>
          <p:cNvSpPr txBox="1"/>
          <p:nvPr/>
        </p:nvSpPr>
        <p:spPr>
          <a:xfrm>
            <a:off x="1763688" y="476672"/>
            <a:ext cx="54726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Usporedba stope ONR po djelatnosti s brojem ONR na mjestima rada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30436703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ic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1616623"/>
              </p:ext>
            </p:extLst>
          </p:nvPr>
        </p:nvGraphicFramePr>
        <p:xfrm>
          <a:off x="683568" y="908720"/>
          <a:ext cx="8208912" cy="5035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2228"/>
                <a:gridCol w="2052228"/>
                <a:gridCol w="2052228"/>
                <a:gridCol w="2052228"/>
              </a:tblGrid>
              <a:tr h="370840"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Stopa</a:t>
                      </a:r>
                    </a:p>
                    <a:p>
                      <a:r>
                        <a:rPr lang="hr-HR" dirty="0" smtClean="0"/>
                        <a:t>ONR/1000 zaposlenih</a:t>
                      </a:r>
                    </a:p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dirty="0" smtClean="0"/>
                        <a:t>Udio ONR/mjesto rada</a:t>
                      </a:r>
                    </a:p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REDOSLIJED </a:t>
                      </a:r>
                    </a:p>
                    <a:p>
                      <a:r>
                        <a:rPr lang="hr-HR" dirty="0" smtClean="0"/>
                        <a:t>PO UDJELU</a:t>
                      </a:r>
                    </a:p>
                    <a:p>
                      <a:r>
                        <a:rPr lang="hr-HR" dirty="0" smtClean="0"/>
                        <a:t> ONR NA MJESTU RADA</a:t>
                      </a:r>
                      <a:endParaRPr lang="hr-H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Trgovina na veliko i na malo; popravak motornih vozila i motocikala</a:t>
                      </a:r>
                      <a:endParaRPr lang="hr-H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11,03</a:t>
                      </a:r>
                      <a:endParaRPr lang="hr-H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hr-H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83,0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5</a:t>
                      </a:r>
                      <a:endParaRPr lang="hr-H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sz="18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Građevinarstvo</a:t>
                      </a:r>
                      <a:endParaRPr lang="hr-HR" dirty="0">
                        <a:latin typeface="+mj-lt"/>
                      </a:endParaRPr>
                    </a:p>
                  </a:txBody>
                  <a:tcPr marL="36195" marR="36195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12,86</a:t>
                      </a:r>
                      <a:endParaRPr lang="hr-HR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91,7</a:t>
                      </a:r>
                      <a:endParaRPr lang="hr-HR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4</a:t>
                      </a:r>
                      <a:endParaRPr lang="hr-HR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Administrativne i pomoćne uslužne djelatnosti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11,23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80,11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6</a:t>
                      </a:r>
                      <a:endParaRPr lang="hr-HR" dirty="0"/>
                    </a:p>
                  </a:txBody>
                  <a:tcPr/>
                </a:tc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NISKA STOPA</a:t>
                      </a:r>
                      <a:endParaRPr lang="hr-H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Ostale uslužne djelatnosti</a:t>
                      </a:r>
                      <a:endParaRPr lang="hr-HR" sz="18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3,93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53,3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11</a:t>
                      </a:r>
                      <a:endParaRPr lang="hr-H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Rudarstvo i vađenje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4,87</a:t>
                      </a:r>
                      <a:endParaRPr lang="hr-H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86,3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4</a:t>
                      </a:r>
                      <a:endParaRPr lang="hr-H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868850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jagram 2"/>
          <p:cNvGraphicFramePr/>
          <p:nvPr>
            <p:extLst>
              <p:ext uri="{D42A27DB-BD31-4B8C-83A1-F6EECF244321}">
                <p14:modId xmlns:p14="http://schemas.microsoft.com/office/powerpoint/2010/main" val="1886201233"/>
              </p:ext>
            </p:extLst>
          </p:nvPr>
        </p:nvGraphicFramePr>
        <p:xfrm>
          <a:off x="1524000" y="476672"/>
          <a:ext cx="7152456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6788121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niOkvir 1"/>
          <p:cNvSpPr txBox="1"/>
          <p:nvPr/>
        </p:nvSpPr>
        <p:spPr>
          <a:xfrm>
            <a:off x="1115616" y="548680"/>
            <a:ext cx="7488832" cy="230832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r-HR" sz="3600" dirty="0"/>
              <a:t>Kada se ozljeda na </a:t>
            </a:r>
            <a:r>
              <a:rPr lang="hr-HR" sz="3600" dirty="0" smtClean="0"/>
              <a:t>dogodi: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3600" dirty="0" smtClean="0"/>
              <a:t> utvrditi </a:t>
            </a:r>
            <a:r>
              <a:rPr lang="hr-HR" sz="3600" dirty="0"/>
              <a:t>propuste koji su do nje </a:t>
            </a:r>
            <a:r>
              <a:rPr lang="hr-HR" sz="3600" dirty="0" smtClean="0"/>
              <a:t>doveli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3600" dirty="0" smtClean="0"/>
              <a:t> poduzeti </a:t>
            </a:r>
            <a:r>
              <a:rPr lang="hr-HR" sz="3600" dirty="0"/>
              <a:t>mjere da se </a:t>
            </a:r>
            <a:r>
              <a:rPr lang="hr-HR" sz="3600" dirty="0" smtClean="0"/>
              <a:t>ne ponovi isto/slično. </a:t>
            </a:r>
            <a:endParaRPr lang="hr-HR" sz="3600" dirty="0"/>
          </a:p>
        </p:txBody>
      </p:sp>
      <p:sp>
        <p:nvSpPr>
          <p:cNvPr id="3" name="TekstniOkvir 2"/>
          <p:cNvSpPr txBox="1"/>
          <p:nvPr/>
        </p:nvSpPr>
        <p:spPr>
          <a:xfrm>
            <a:off x="1259632" y="4869160"/>
            <a:ext cx="7056784" cy="181588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2800" dirty="0" smtClean="0"/>
              <a:t>Poremećaj u radnom procesu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2800" dirty="0" smtClean="0"/>
              <a:t>Ili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2800" dirty="0" smtClean="0"/>
              <a:t>Težina ozljede ???</a:t>
            </a:r>
          </a:p>
          <a:p>
            <a:endParaRPr lang="hr-HR" sz="2800" dirty="0"/>
          </a:p>
        </p:txBody>
      </p:sp>
      <p:sp>
        <p:nvSpPr>
          <p:cNvPr id="5" name="TekstniOkvir 4"/>
          <p:cNvSpPr txBox="1"/>
          <p:nvPr/>
        </p:nvSpPr>
        <p:spPr>
          <a:xfrm>
            <a:off x="2987824" y="3688911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Što je važnije ??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26384063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likovni rezultat za zalazak sunc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8" y="-4042"/>
            <a:ext cx="9176309" cy="6826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kstniOkvir 1"/>
          <p:cNvSpPr txBox="1"/>
          <p:nvPr/>
        </p:nvSpPr>
        <p:spPr>
          <a:xfrm>
            <a:off x="1403648" y="2348880"/>
            <a:ext cx="712879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b="1" dirty="0">
                <a:solidFill>
                  <a:schemeClr val="bg1"/>
                </a:solidFill>
              </a:rPr>
              <a:t>Život je kao vožnja biciklom, treba neprestano ići naprijed, bez zaustavljanja, da se ne izgubi ravnoteža. </a:t>
            </a:r>
            <a:endParaRPr lang="hr-HR" sz="2800" b="1" dirty="0" smtClean="0">
              <a:solidFill>
                <a:schemeClr val="bg1"/>
              </a:solidFill>
            </a:endParaRPr>
          </a:p>
          <a:p>
            <a:endParaRPr lang="hr-HR" sz="2800" b="1" dirty="0">
              <a:solidFill>
                <a:schemeClr val="bg1"/>
              </a:solidFill>
            </a:endParaRPr>
          </a:p>
          <a:p>
            <a:pPr lvl="1" algn="r"/>
            <a:r>
              <a:rPr lang="hr-HR" sz="2800" dirty="0" smtClean="0">
                <a:solidFill>
                  <a:schemeClr val="bg1"/>
                </a:solidFill>
              </a:rPr>
              <a:t>ALBERT EINSTEIN</a:t>
            </a:r>
            <a:endParaRPr lang="hr-HR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7676965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ikon 1"/>
          <p:cNvGraphicFramePr/>
          <p:nvPr>
            <p:extLst>
              <p:ext uri="{D42A27DB-BD31-4B8C-83A1-F6EECF244321}">
                <p14:modId xmlns:p14="http://schemas.microsoft.com/office/powerpoint/2010/main" val="155215301"/>
              </p:ext>
            </p:extLst>
          </p:nvPr>
        </p:nvGraphicFramePr>
        <p:xfrm>
          <a:off x="683568" y="116632"/>
          <a:ext cx="5256584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kstniOkvir 2"/>
          <p:cNvSpPr txBox="1"/>
          <p:nvPr/>
        </p:nvSpPr>
        <p:spPr>
          <a:xfrm>
            <a:off x="899592" y="3284984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dirty="0" smtClean="0"/>
              <a:t>Podatci DZS za </a:t>
            </a:r>
          </a:p>
          <a:p>
            <a:pPr algn="ctr"/>
            <a:r>
              <a:rPr lang="hr-HR" dirty="0" smtClean="0"/>
              <a:t>2015 </a:t>
            </a:r>
            <a:r>
              <a:rPr lang="hr-HR" sz="1600" dirty="0" smtClean="0"/>
              <a:t>godinu.</a:t>
            </a:r>
            <a:endParaRPr lang="hr-HR" sz="1600" dirty="0"/>
          </a:p>
        </p:txBody>
      </p:sp>
      <p:graphicFrame>
        <p:nvGraphicFramePr>
          <p:cNvPr id="5" name="Grafikon 4"/>
          <p:cNvGraphicFramePr/>
          <p:nvPr>
            <p:extLst>
              <p:ext uri="{D42A27DB-BD31-4B8C-83A1-F6EECF244321}">
                <p14:modId xmlns:p14="http://schemas.microsoft.com/office/powerpoint/2010/main" val="638155130"/>
              </p:ext>
            </p:extLst>
          </p:nvPr>
        </p:nvGraphicFramePr>
        <p:xfrm>
          <a:off x="3707904" y="3860656"/>
          <a:ext cx="5568280" cy="29681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6678597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afikon 4"/>
          <p:cNvGraphicFramePr/>
          <p:nvPr>
            <p:extLst>
              <p:ext uri="{D42A27DB-BD31-4B8C-83A1-F6EECF244321}">
                <p14:modId xmlns:p14="http://schemas.microsoft.com/office/powerpoint/2010/main" val="836792347"/>
              </p:ext>
            </p:extLst>
          </p:nvPr>
        </p:nvGraphicFramePr>
        <p:xfrm>
          <a:off x="755576" y="116632"/>
          <a:ext cx="7920880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Grafikon 6"/>
          <p:cNvGraphicFramePr/>
          <p:nvPr>
            <p:extLst>
              <p:ext uri="{D42A27DB-BD31-4B8C-83A1-F6EECF244321}">
                <p14:modId xmlns:p14="http://schemas.microsoft.com/office/powerpoint/2010/main" val="225011375"/>
              </p:ext>
            </p:extLst>
          </p:nvPr>
        </p:nvGraphicFramePr>
        <p:xfrm>
          <a:off x="907976" y="0"/>
          <a:ext cx="8236024" cy="6165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3740421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ikon 1"/>
          <p:cNvGraphicFramePr/>
          <p:nvPr>
            <p:extLst>
              <p:ext uri="{D42A27DB-BD31-4B8C-83A1-F6EECF244321}">
                <p14:modId xmlns:p14="http://schemas.microsoft.com/office/powerpoint/2010/main" val="1567174113"/>
              </p:ext>
            </p:extLst>
          </p:nvPr>
        </p:nvGraphicFramePr>
        <p:xfrm>
          <a:off x="899592" y="1379676"/>
          <a:ext cx="8064896" cy="53616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kstniOkvir 2"/>
          <p:cNvSpPr txBox="1"/>
          <p:nvPr/>
        </p:nvSpPr>
        <p:spPr>
          <a:xfrm>
            <a:off x="2123728" y="548680"/>
            <a:ext cx="51125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400" dirty="0" smtClean="0"/>
              <a:t>KORISTILI OZO NA MJESTU RADA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1875853903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ikon 1"/>
          <p:cNvGraphicFramePr/>
          <p:nvPr>
            <p:extLst>
              <p:ext uri="{D42A27DB-BD31-4B8C-83A1-F6EECF244321}">
                <p14:modId xmlns:p14="http://schemas.microsoft.com/office/powerpoint/2010/main" val="333357850"/>
              </p:ext>
            </p:extLst>
          </p:nvPr>
        </p:nvGraphicFramePr>
        <p:xfrm>
          <a:off x="971600" y="476672"/>
          <a:ext cx="7344816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kstniOkvir 2"/>
          <p:cNvSpPr txBox="1"/>
          <p:nvPr/>
        </p:nvSpPr>
        <p:spPr>
          <a:xfrm>
            <a:off x="2195736" y="6021288"/>
            <a:ext cx="5616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VRSTA OZLJEDE/ NA MJESTO RADA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07324543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ikon 3"/>
          <p:cNvGraphicFramePr/>
          <p:nvPr>
            <p:extLst>
              <p:ext uri="{D42A27DB-BD31-4B8C-83A1-F6EECF244321}">
                <p14:modId xmlns:p14="http://schemas.microsoft.com/office/powerpoint/2010/main" val="85956956"/>
              </p:ext>
            </p:extLst>
          </p:nvPr>
        </p:nvGraphicFramePr>
        <p:xfrm>
          <a:off x="1835696" y="1268760"/>
          <a:ext cx="6552728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kstniOkvir 4"/>
          <p:cNvSpPr txBox="1"/>
          <p:nvPr/>
        </p:nvSpPr>
        <p:spPr>
          <a:xfrm>
            <a:off x="1979712" y="386601"/>
            <a:ext cx="6096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UDIO ONR NA MJESTU RADA –POJEDINA ZANIMANJA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98075701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niOkvir 2"/>
          <p:cNvSpPr txBox="1"/>
          <p:nvPr/>
        </p:nvSpPr>
        <p:spPr>
          <a:xfrm>
            <a:off x="1619672" y="836712"/>
            <a:ext cx="6120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NAJČEŠĆI POREMEĆAJI KOJI DOVODE DO OZLJEDA:</a:t>
            </a:r>
            <a:endParaRPr lang="hr-HR" dirty="0"/>
          </a:p>
        </p:txBody>
      </p:sp>
      <p:graphicFrame>
        <p:nvGraphicFramePr>
          <p:cNvPr id="4" name="Dijagram 3"/>
          <p:cNvGraphicFramePr/>
          <p:nvPr>
            <p:extLst>
              <p:ext uri="{D42A27DB-BD31-4B8C-83A1-F6EECF244321}">
                <p14:modId xmlns:p14="http://schemas.microsoft.com/office/powerpoint/2010/main" val="2234666955"/>
              </p:ext>
            </p:extLst>
          </p:nvPr>
        </p:nvGraphicFramePr>
        <p:xfrm>
          <a:off x="1475656" y="184482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kstniOkvir 4"/>
          <p:cNvSpPr txBox="1"/>
          <p:nvPr/>
        </p:nvSpPr>
        <p:spPr>
          <a:xfrm>
            <a:off x="1259632" y="6237312"/>
            <a:ext cx="6480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RAZLOG POREMEĆAJA a ne težina ozljede??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66074079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niOkvir 1"/>
          <p:cNvSpPr txBox="1"/>
          <p:nvPr/>
        </p:nvSpPr>
        <p:spPr>
          <a:xfrm>
            <a:off x="1475656" y="332656"/>
            <a:ext cx="66247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800" dirty="0" smtClean="0"/>
              <a:t>Što su sve prijavljivali poslodavci kao teške ozljede ?</a:t>
            </a:r>
            <a:endParaRPr lang="hr-HR" sz="2800" dirty="0"/>
          </a:p>
        </p:txBody>
      </p:sp>
      <p:graphicFrame>
        <p:nvGraphicFramePr>
          <p:cNvPr id="3" name="Dijagram 2"/>
          <p:cNvGraphicFramePr/>
          <p:nvPr>
            <p:extLst>
              <p:ext uri="{D42A27DB-BD31-4B8C-83A1-F6EECF244321}">
                <p14:modId xmlns:p14="http://schemas.microsoft.com/office/powerpoint/2010/main" val="1429888464"/>
              </p:ext>
            </p:extLst>
          </p:nvPr>
        </p:nvGraphicFramePr>
        <p:xfrm>
          <a:off x="611560" y="1286763"/>
          <a:ext cx="8532440" cy="4568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kstniOkvir 3"/>
          <p:cNvSpPr txBox="1"/>
          <p:nvPr/>
        </p:nvSpPr>
        <p:spPr>
          <a:xfrm>
            <a:off x="974748" y="6124654"/>
            <a:ext cx="7632848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hr-HR" dirty="0" smtClean="0"/>
              <a:t>KRITERIJ: STRAH OD KAZNE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879541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exp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PPexp1</Template>
  <TotalTime>2975</TotalTime>
  <Words>868</Words>
  <Application>Microsoft Office PowerPoint</Application>
  <PresentationFormat>Prikaz na zaslonu (4:3)</PresentationFormat>
  <Paragraphs>316</Paragraphs>
  <Slides>25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25</vt:i4>
      </vt:variant>
    </vt:vector>
  </HeadingPairs>
  <TitlesOfParts>
    <vt:vector size="26" baseType="lpstr">
      <vt:lpstr>PPexp1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Sandra</dc:creator>
  <cp:lastModifiedBy>Dijana Krišto</cp:lastModifiedBy>
  <cp:revision>254</cp:revision>
  <cp:lastPrinted>2017-10-23T11:07:05Z</cp:lastPrinted>
  <dcterms:created xsi:type="dcterms:W3CDTF">2009-11-17T07:22:28Z</dcterms:created>
  <dcterms:modified xsi:type="dcterms:W3CDTF">2017-10-31T09:21:48Z</dcterms:modified>
</cp:coreProperties>
</file>