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60" r:id="rId3"/>
  </p:sldIdLst>
  <p:sldSz cx="10693400" cy="7561263"/>
  <p:notesSz cx="6724650" cy="9774238"/>
  <p:defaultTextStyle>
    <a:defPPr>
      <a:defRPr lang="sr-Latn-CS"/>
    </a:defPPr>
    <a:lvl1pPr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D33"/>
    <a:srgbClr val="CDF0B6"/>
    <a:srgbClr val="CDF5B6"/>
    <a:srgbClr val="B7E995"/>
    <a:srgbClr val="B2DE82"/>
    <a:srgbClr val="DBFDDB"/>
    <a:srgbClr val="ACF692"/>
    <a:srgbClr val="8BE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705" autoAdjust="0"/>
    <p:restoredTop sz="99496" autoAdjust="0"/>
  </p:normalViewPr>
  <p:slideViewPr>
    <p:cSldViewPr>
      <p:cViewPr>
        <p:scale>
          <a:sx n="100" d="100"/>
          <a:sy n="100" d="100"/>
        </p:scale>
        <p:origin x="-324" y="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wrap="square" lIns="95646" tIns="47822" rIns="95646" bIns="4782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wrap="square" lIns="95646" tIns="47822" rIns="95646" bIns="4782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9001895-A22D-4C43-BA41-007A90763F93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33425"/>
            <a:ext cx="5184775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2" rIns="95646" bIns="47822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wrap="square" lIns="95646" tIns="47822" rIns="95646" bIns="478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wrap="square" lIns="95646" tIns="47822" rIns="95646" bIns="4782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5646" tIns="47822" rIns="95646" bIns="4782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72A9AD9-8467-4209-BCFE-1E7702E785B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5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6888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363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2250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0725" algn="l" defTabSz="995363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14AC9-9D61-4AA9-A92E-1C2404FFBD01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BAA21-FFB7-443F-B030-EB21B7E1293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97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A77D9-3457-4E48-9169-29878EE093D2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2F912-BADD-49DA-8B87-E9F166C4664C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72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68AA2-C9D9-4708-98E7-E61B765220E7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F0F6B-2B45-4AD4-81D8-06F281307A5A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80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6837D-CB25-47B8-95DC-A4513BBEA09E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777D9-3709-42B2-B77A-776600DCEB8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11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1954F-4859-4D12-9277-92518F74376F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CE759-FD60-4E6F-8947-08B957B37C2F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68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41783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DDAB5-3FF8-42D7-A590-A25342644C1F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530F-FEFF-4B55-B3EC-B9236086C3AE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432102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43210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9D1538-6356-4777-B163-AE9EF34D168B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557B-B386-4937-9FD1-0F209468D41B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48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73752-85F5-4473-9FAA-B3C6087EBE3D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0E9F1-1308-4C61-B31C-E21DD27D6CB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12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02825-D885-4BD1-B354-D717FC0CC1BA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CCD03-3BF7-4BDF-8E9C-1774412EBC4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38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DACBC-2F85-4266-ADC4-C3E3167C76E5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4EB47-A987-4F8E-8322-84DD3EE8D65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250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DE34A-2D75-4754-B4E6-4064EF847C5C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C89D-D79D-45D1-9216-87B7F7362431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8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</a:defRPr>
            </a:lvl1pPr>
          </a:lstStyle>
          <a:p>
            <a:fld id="{8EE73561-3A9A-45D8-8557-7C996C45CA15}" type="datetimeFigureOut">
              <a:rPr lang="sr-Latn-CS"/>
              <a:pPr/>
              <a:t>19.10.2017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fld id="{C3BC083D-6CD8-421B-AC2B-CAC8D6291AFB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414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38" indent="-260350" algn="l" defTabSz="10414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0"/>
          <p:cNvSpPr/>
          <p:nvPr/>
        </p:nvSpPr>
        <p:spPr bwMode="auto">
          <a:xfrm>
            <a:off x="8947100" y="-2196033"/>
            <a:ext cx="839574" cy="29408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31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88900" indent="-8890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buFont typeface="Arial" charset="0"/>
              <a:buChar char="•"/>
            </a:pP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4" name="Picture 2" descr="C:\Users\npejnovic\Desktop\New folder\logo HZZZSR\KONAČNI bez pozad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23850"/>
            <a:ext cx="752400" cy="9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Connector 68"/>
          <p:cNvCxnSpPr/>
          <p:nvPr/>
        </p:nvCxnSpPr>
        <p:spPr>
          <a:xfrm rot="5400000">
            <a:off x="1566068" y="3780632"/>
            <a:ext cx="756126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65449" y="5796855"/>
            <a:ext cx="45196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83" y="2158761"/>
            <a:ext cx="4608512" cy="3854117"/>
          </a:xfrm>
          <a:prstGeom prst="rect">
            <a:avLst/>
          </a:prstGeom>
        </p:spPr>
      </p:pic>
      <p:sp>
        <p:nvSpPr>
          <p:cNvPr id="36" name="TekstniOkvir 35"/>
          <p:cNvSpPr txBox="1"/>
          <p:nvPr/>
        </p:nvSpPr>
        <p:spPr>
          <a:xfrm>
            <a:off x="6460827" y="5468753"/>
            <a:ext cx="32369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SAFE WORK WITH TRACTOR</a:t>
            </a:r>
            <a:endParaRPr lang="hr-HR" b="1" dirty="0"/>
          </a:p>
        </p:txBody>
      </p:sp>
      <p:sp>
        <p:nvSpPr>
          <p:cNvPr id="38" name="TekstniOkvir 10"/>
          <p:cNvSpPr txBox="1">
            <a:spLocks noChangeArrowheads="1"/>
          </p:cNvSpPr>
          <p:nvPr/>
        </p:nvSpPr>
        <p:spPr bwMode="auto">
          <a:xfrm>
            <a:off x="6430268" y="1396231"/>
            <a:ext cx="323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 dirty="0"/>
              <a:t>CROATIAN INSTITUTE FOR HEALTH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 dirty="0"/>
              <a:t>PROTECTION AND SAFETY AT WORK</a:t>
            </a:r>
          </a:p>
        </p:txBody>
      </p:sp>
      <p:sp>
        <p:nvSpPr>
          <p:cNvPr id="39" name="TekstniOkvir 2"/>
          <p:cNvSpPr txBox="1">
            <a:spLocks noChangeArrowheads="1"/>
          </p:cNvSpPr>
          <p:nvPr/>
        </p:nvSpPr>
        <p:spPr bwMode="auto">
          <a:xfrm>
            <a:off x="5810834" y="6190729"/>
            <a:ext cx="443241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1600" b="1" dirty="0" err="1" smtClean="0"/>
              <a:t>Series</a:t>
            </a:r>
            <a:r>
              <a:rPr lang="hr-HR" altLang="sr-Latn-RS" sz="1600" b="1" dirty="0" smtClean="0"/>
              <a:t> </a:t>
            </a:r>
            <a:r>
              <a:rPr lang="hr-HR" altLang="sr-Latn-RS" sz="1600" b="1" dirty="0" err="1" smtClean="0"/>
              <a:t>of</a:t>
            </a:r>
            <a:r>
              <a:rPr lang="hr-HR" altLang="sr-Latn-RS" sz="1600" b="1" dirty="0" smtClean="0"/>
              <a:t> </a:t>
            </a:r>
            <a:r>
              <a:rPr lang="hr-HR" altLang="sr-Latn-RS" sz="1600" b="1" dirty="0" err="1" smtClean="0"/>
              <a:t>Flyers</a:t>
            </a:r>
            <a:endParaRPr lang="hr-HR" altLang="sr-Latn-RS" sz="16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 charset="0"/>
              <a:buNone/>
              <a:defRPr/>
            </a:pPr>
            <a:r>
              <a:rPr lang="hr-HR" sz="1600" b="1" kern="0" dirty="0" err="1">
                <a:latin typeface="+mj-lt"/>
                <a:ea typeface="Arial"/>
                <a:cs typeface="Arial"/>
                <a:sym typeface="Arial"/>
              </a:rPr>
              <a:t>Education</a:t>
            </a:r>
            <a:r>
              <a:rPr lang="hr-HR" sz="1600" b="1" kern="0" dirty="0">
                <a:latin typeface="+mj-lt"/>
                <a:ea typeface="Arial"/>
                <a:cs typeface="Arial"/>
                <a:sym typeface="Arial"/>
              </a:rPr>
              <a:t> for </a:t>
            </a:r>
            <a:r>
              <a:rPr lang="hr-HR" sz="1600" b="1" kern="0" dirty="0" err="1">
                <a:latin typeface="+mj-lt"/>
                <a:ea typeface="Arial"/>
                <a:cs typeface="Arial"/>
                <a:sym typeface="Arial"/>
              </a:rPr>
              <a:t>Better</a:t>
            </a:r>
            <a:r>
              <a:rPr lang="hr-HR" sz="1600" b="1" kern="0" dirty="0">
                <a:latin typeface="+mj-lt"/>
                <a:ea typeface="Arial"/>
                <a:cs typeface="Arial"/>
                <a:sym typeface="Arial"/>
              </a:rPr>
              <a:t> Health </a:t>
            </a:r>
            <a:r>
              <a:rPr lang="hr-HR" sz="1600" b="1" kern="0" dirty="0" err="1">
                <a:latin typeface="+mj-lt"/>
                <a:ea typeface="Arial"/>
                <a:cs typeface="Arial"/>
                <a:sym typeface="Arial"/>
              </a:rPr>
              <a:t>Protection</a:t>
            </a:r>
            <a:r>
              <a:rPr lang="hr-HR" sz="1600" b="1" kern="0" dirty="0">
                <a:latin typeface="+mj-lt"/>
                <a:ea typeface="Arial"/>
                <a:cs typeface="Arial"/>
                <a:sym typeface="Arial"/>
              </a:rPr>
              <a:t> </a:t>
            </a:r>
            <a:endParaRPr lang="hr-HR" sz="1600" b="1" kern="0" dirty="0" smtClean="0">
              <a:latin typeface="+mj-lt"/>
              <a:ea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Arial" charset="0"/>
              <a:buNone/>
              <a:defRPr/>
            </a:pPr>
            <a:r>
              <a:rPr lang="hr-HR" sz="1600" b="1" kern="0" dirty="0" err="1" smtClean="0">
                <a:latin typeface="+mj-lt"/>
                <a:ea typeface="Arial"/>
                <a:cs typeface="Arial"/>
                <a:sym typeface="Arial"/>
              </a:rPr>
              <a:t>and</a:t>
            </a:r>
            <a:r>
              <a:rPr lang="hr-HR" sz="1600" b="1" kern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hr-HR" sz="1600" b="1" kern="0" dirty="0" err="1">
                <a:latin typeface="+mj-lt"/>
                <a:ea typeface="Arial"/>
                <a:cs typeface="Arial"/>
                <a:sym typeface="Arial"/>
              </a:rPr>
              <a:t>Safety</a:t>
            </a:r>
            <a:r>
              <a:rPr lang="hr-HR" sz="1600" b="1" kern="0" dirty="0">
                <a:latin typeface="+mj-lt"/>
                <a:ea typeface="Arial"/>
                <a:cs typeface="Arial"/>
                <a:sym typeface="Arial"/>
              </a:rPr>
              <a:t> at </a:t>
            </a:r>
            <a:r>
              <a:rPr lang="hr-HR" sz="1600" b="1" kern="0" dirty="0" err="1">
                <a:latin typeface="+mj-lt"/>
                <a:ea typeface="Arial"/>
                <a:cs typeface="Arial"/>
                <a:sym typeface="Arial"/>
              </a:rPr>
              <a:t>Work</a:t>
            </a:r>
            <a:endParaRPr lang="hr-HR" sz="1600" b="1" kern="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0" name="TekstniOkvir 5"/>
          <p:cNvSpPr txBox="1">
            <a:spLocks noChangeArrowheads="1"/>
          </p:cNvSpPr>
          <p:nvPr/>
        </p:nvSpPr>
        <p:spPr bwMode="auto">
          <a:xfrm>
            <a:off x="234132" y="235063"/>
            <a:ext cx="5040561" cy="792000"/>
          </a:xfrm>
          <a:prstGeom prst="rect">
            <a:avLst/>
          </a:prstGeom>
          <a:solidFill>
            <a:srgbClr val="5E9D33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PREVENTING ACCIDENTS AND TO WORK IN A SAFE WAY IT IS NECESSARY TO</a:t>
            </a:r>
            <a:endParaRPr lang="hr-H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2" y="2268464"/>
            <a:ext cx="4406922" cy="2605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Zaobljeni pravokutnik 4"/>
          <p:cNvSpPr/>
          <p:nvPr/>
        </p:nvSpPr>
        <p:spPr>
          <a:xfrm>
            <a:off x="4122564" y="4676774"/>
            <a:ext cx="1131456" cy="7600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200" b="1" kern="12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Regularly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check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the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condition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of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hydraulics</a:t>
            </a:r>
            <a:endParaRPr lang="hr-HR" sz="1200" b="1" kern="1200" dirty="0" smtClean="0">
              <a:solidFill>
                <a:schemeClr val="tx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50" name="Zaobljeni pravokutnik 4"/>
          <p:cNvSpPr/>
          <p:nvPr/>
        </p:nvSpPr>
        <p:spPr>
          <a:xfrm>
            <a:off x="2682404" y="1404367"/>
            <a:ext cx="1025732" cy="7147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Obligatorily</a:t>
            </a:r>
            <a:r>
              <a:rPr lang="hr-HR" sz="1200" b="1" kern="1200" dirty="0" smtClean="0">
                <a:solidFill>
                  <a:schemeClr val="tx1"/>
                </a:solidFill>
              </a:rPr>
              <a:t> use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cabin</a:t>
            </a:r>
            <a:r>
              <a:rPr lang="hr-HR" sz="1200" b="1" kern="1200" dirty="0" smtClean="0">
                <a:solidFill>
                  <a:schemeClr val="tx1"/>
                </a:solidFill>
              </a:rPr>
              <a:t> or a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safety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frame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53" name="Zaobljeni pravokutnik 4"/>
          <p:cNvSpPr/>
          <p:nvPr/>
        </p:nvSpPr>
        <p:spPr>
          <a:xfrm>
            <a:off x="1808540" y="5024165"/>
            <a:ext cx="1368444" cy="70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Work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in</a:t>
            </a:r>
            <a:r>
              <a:rPr lang="hr-HR" sz="1200" b="1" kern="1200" dirty="0" smtClean="0">
                <a:solidFill>
                  <a:schemeClr val="tx1"/>
                </a:solidFill>
              </a:rPr>
              <a:t> a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safe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way</a:t>
            </a:r>
            <a:r>
              <a:rPr lang="hr-HR" sz="1200" b="1" kern="1200" dirty="0" smtClean="0">
                <a:solidFill>
                  <a:schemeClr val="tx1"/>
                </a:solidFill>
              </a:rPr>
              <a:t> (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manufacturer</a:t>
            </a:r>
            <a:r>
              <a:rPr lang="hr-HR" sz="1200" b="1" kern="1200" dirty="0" smtClean="0">
                <a:solidFill>
                  <a:schemeClr val="tx1"/>
                </a:solidFill>
              </a:rPr>
              <a:t>`s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instructions</a:t>
            </a:r>
            <a:r>
              <a:rPr lang="hr-HR" sz="1200" b="1" kern="1200" dirty="0" smtClean="0">
                <a:solidFill>
                  <a:schemeClr val="tx1"/>
                </a:solidFill>
              </a:rPr>
              <a:t>)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56" name="Zaobljeni pravokutnik 4"/>
          <p:cNvSpPr/>
          <p:nvPr/>
        </p:nvSpPr>
        <p:spPr>
          <a:xfrm>
            <a:off x="162124" y="4690222"/>
            <a:ext cx="1008112" cy="6025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Regularly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check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the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tyre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pressure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59" name="Zaobljeni pravokutnik 4"/>
          <p:cNvSpPr/>
          <p:nvPr/>
        </p:nvSpPr>
        <p:spPr>
          <a:xfrm>
            <a:off x="1314252" y="1548383"/>
            <a:ext cx="1087137" cy="599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Regularly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clean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the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windscreen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62" name="Zaobljeni pravokutnik 4"/>
          <p:cNvSpPr/>
          <p:nvPr/>
        </p:nvSpPr>
        <p:spPr>
          <a:xfrm>
            <a:off x="81844" y="1761745"/>
            <a:ext cx="994481" cy="7227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err="1" smtClean="0">
                <a:solidFill>
                  <a:schemeClr val="tx1"/>
                </a:solidFill>
              </a:rPr>
              <a:t>Maintain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brakes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in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good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condition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65" name="Zaobljeni pravokutnik 4"/>
          <p:cNvSpPr/>
          <p:nvPr/>
        </p:nvSpPr>
        <p:spPr>
          <a:xfrm>
            <a:off x="3978548" y="1620391"/>
            <a:ext cx="1247076" cy="719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200" b="1" kern="1200" dirty="0" smtClean="0">
                <a:solidFill>
                  <a:schemeClr val="tx1"/>
                </a:solidFill>
              </a:rPr>
              <a:t>Don`t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remove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protective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gadgets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and</a:t>
            </a:r>
            <a:r>
              <a:rPr lang="hr-HR" sz="1200" b="1" kern="1200" dirty="0" smtClean="0">
                <a:solidFill>
                  <a:schemeClr val="tx1"/>
                </a:solidFill>
              </a:rPr>
              <a:t> </a:t>
            </a:r>
            <a:r>
              <a:rPr lang="hr-HR" sz="1200" b="1" kern="1200" dirty="0" err="1" smtClean="0">
                <a:solidFill>
                  <a:schemeClr val="tx1"/>
                </a:solidFill>
              </a:rPr>
              <a:t>devices</a:t>
            </a:r>
            <a:endParaRPr lang="hr-HR" sz="1200" b="1" kern="1200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1048" y="5796855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r-H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://www.strompraha.cz/</a:t>
            </a:r>
            <a:r>
              <a:rPr lang="hr-HR" sz="600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00" dirty="0" err="1"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/254/4256.jpg</a:t>
            </a:r>
            <a:endParaRPr lang="hr-HR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www.deere.co.uk/common/media/images/product/equipment/tractors/5e_series/r2/hero/r2b005138_762x458.jpg</a:t>
            </a:r>
          </a:p>
          <a:p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i.ytimg.com/vi/6EaMfBtxWR0/maxresdefault.jpg </a:t>
            </a:r>
          </a:p>
          <a:p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www.deere.co.uk/common/media/r2/images/products/equipment/tractors/6m_series/hero/r2d004738_762x458.jpg </a:t>
            </a:r>
          </a:p>
          <a:p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hr-HR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www.osha.gov/SLTC/youth/agriculture/tractors.html</a:t>
            </a:r>
          </a:p>
          <a:p>
            <a:r>
              <a:rPr lang="hr-HR" sz="6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i&amp;rct=j&amp;q=&amp;esrc=s&amp;source=images&amp;cd=&amp;cad=rja&amp;uact=8&amp;ved=0ahUKEwiG0f_I4s3RAhVDExoKHaFiCG0QjhwIBQ&amp;url=http%3A%2F%2Fakshkumar.blogspot.com%2F2014%2F03%2Ftractor-full-notes.html&amp;psig=AFQjCNH0Gz8k1QCa9ZvAUy_ZsWNp2xyF2Q&amp;ust=1484899642174417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72" y="6607031"/>
            <a:ext cx="877639" cy="9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868864"/>
            <a:ext cx="1795239" cy="1370842"/>
          </a:xfrm>
          <a:prstGeom prst="roundRect">
            <a:avLst>
              <a:gd name="adj" fmla="val 16667"/>
            </a:avLst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Man in 5E tractor ploughing a 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484487"/>
            <a:ext cx="1803872" cy="1315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6052888"/>
            <a:ext cx="1767393" cy="1245079"/>
          </a:xfrm>
          <a:prstGeom prst="roundRect">
            <a:avLst>
              <a:gd name="adj" fmla="val 16667"/>
            </a:avLst>
          </a:prstGeom>
          <a:ln>
            <a:solidFill>
              <a:srgbClr val="5E9D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Straight Connector 68"/>
          <p:cNvCxnSpPr/>
          <p:nvPr/>
        </p:nvCxnSpPr>
        <p:spPr>
          <a:xfrm rot="5400000">
            <a:off x="1566068" y="3793332"/>
            <a:ext cx="756126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20" y="1179339"/>
            <a:ext cx="2310904" cy="178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4" name="Zaobljeni pravokutnik 53"/>
          <p:cNvSpPr/>
          <p:nvPr/>
        </p:nvSpPr>
        <p:spPr>
          <a:xfrm>
            <a:off x="2984500" y="3887788"/>
            <a:ext cx="1785938" cy="3730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>
              <a:solidFill>
                <a:srgbClr val="FFFFFF"/>
              </a:solidFill>
            </a:endParaRPr>
          </a:p>
        </p:txBody>
      </p:sp>
      <p:sp>
        <p:nvSpPr>
          <p:cNvPr id="3109" name="TekstniOkvir 29"/>
          <p:cNvSpPr txBox="1">
            <a:spLocks noChangeArrowheads="1"/>
          </p:cNvSpPr>
          <p:nvPr/>
        </p:nvSpPr>
        <p:spPr bwMode="auto">
          <a:xfrm>
            <a:off x="3114675" y="3951288"/>
            <a:ext cx="160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Proper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>
                <a:solidFill>
                  <a:srgbClr val="FFFF00"/>
                </a:solidFill>
                <a:latin typeface="Arial Black" pitchFamily="34" charset="0"/>
              </a:rPr>
              <a:t>lighting</a:t>
            </a:r>
            <a:endParaRPr lang="hr-HR" sz="1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3725" y="2078193"/>
            <a:ext cx="2172080" cy="1875183"/>
            <a:chOff x="593725" y="2097088"/>
            <a:chExt cx="2172080" cy="1875183"/>
          </a:xfrm>
        </p:grpSpPr>
        <p:pic>
          <p:nvPicPr>
            <p:cNvPr id="23" name="Slika 22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72" y="2514375"/>
              <a:ext cx="1785955" cy="12741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B050"/>
              </a:solidFill>
            </a:ln>
            <a:effectLst/>
          </p:spPr>
        </p:pic>
        <p:sp>
          <p:nvSpPr>
            <p:cNvPr id="11" name="Zaobljeni pravokutnik 10"/>
            <p:cNvSpPr/>
            <p:nvPr/>
          </p:nvSpPr>
          <p:spPr>
            <a:xfrm>
              <a:off x="593725" y="2097088"/>
              <a:ext cx="1785938" cy="40005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pic>
          <p:nvPicPr>
            <p:cNvPr id="3119" name="Picture 5" descr="C:\Users\Sonja\AppData\Local\Microsoft\Windows\Temporary Internet Files\Content.IE5\DT941XQD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618" y="3215033"/>
              <a:ext cx="611187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87880" y="3887787"/>
            <a:ext cx="2171896" cy="1790688"/>
            <a:chOff x="587880" y="3887787"/>
            <a:chExt cx="2171896" cy="1790688"/>
          </a:xfrm>
        </p:grpSpPr>
        <p:pic>
          <p:nvPicPr>
            <p:cNvPr id="18" name="Slika 17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80" y="4281409"/>
              <a:ext cx="1785955" cy="1227414"/>
            </a:xfrm>
            <a:prstGeom prst="roundRect">
              <a:avLst>
                <a:gd name="adj" fmla="val 16667"/>
              </a:avLst>
            </a:prstGeom>
            <a:ln w="9525"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Zaobljeni pravokutnik 54"/>
            <p:cNvSpPr/>
            <p:nvPr/>
          </p:nvSpPr>
          <p:spPr>
            <a:xfrm>
              <a:off x="587880" y="3887787"/>
              <a:ext cx="1785938" cy="37306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pic>
          <p:nvPicPr>
            <p:cNvPr id="3120" name="Picture 5" descr="C:\Users\Sonja\AppData\Local\Microsoft\Windows\Temporary Internet Files\Content.IE5\DT941XQD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88" y="4922825"/>
              <a:ext cx="611188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06425" y="5652839"/>
            <a:ext cx="2219995" cy="1908424"/>
            <a:chOff x="606425" y="5652839"/>
            <a:chExt cx="2219995" cy="1908424"/>
          </a:xfrm>
        </p:grpSpPr>
        <p:sp>
          <p:nvSpPr>
            <p:cNvPr id="59" name="Zaobljeni pravokutnik 58"/>
            <p:cNvSpPr/>
            <p:nvPr/>
          </p:nvSpPr>
          <p:spPr>
            <a:xfrm>
              <a:off x="606425" y="5652839"/>
              <a:ext cx="1785938" cy="37465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pic>
          <p:nvPicPr>
            <p:cNvPr id="3122" name="Picture 5" descr="C:\Users\Sonja\AppData\Local\Microsoft\Windows\Temporary Internet Files\Content.IE5\DT941XQD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645" y="6805613"/>
              <a:ext cx="6127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002433" y="2065495"/>
            <a:ext cx="2200251" cy="1896905"/>
            <a:chOff x="3002433" y="2065495"/>
            <a:chExt cx="2200251" cy="1896905"/>
          </a:xfrm>
        </p:grpSpPr>
        <p:sp>
          <p:nvSpPr>
            <p:cNvPr id="25" name="Zaobljeni pravokutnik 24"/>
            <p:cNvSpPr/>
            <p:nvPr/>
          </p:nvSpPr>
          <p:spPr>
            <a:xfrm>
              <a:off x="3002433" y="2065495"/>
              <a:ext cx="1785938" cy="39742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pic>
          <p:nvPicPr>
            <p:cNvPr id="3127" name="Picture 5" descr="C:\Users\Sonja\AppData\Local\Microsoft\Windows\Temporary Internet Files\Content.IE5\DT941XQD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909" y="3205163"/>
              <a:ext cx="612775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918200" y="5465763"/>
            <a:ext cx="2146300" cy="2112963"/>
            <a:chOff x="5918200" y="5465763"/>
            <a:chExt cx="2146300" cy="2112963"/>
          </a:xfrm>
        </p:grpSpPr>
        <p:sp>
          <p:nvSpPr>
            <p:cNvPr id="66" name="Zaobljeni pravokutnik 65"/>
            <p:cNvSpPr/>
            <p:nvPr/>
          </p:nvSpPr>
          <p:spPr>
            <a:xfrm>
              <a:off x="5918200" y="5465763"/>
              <a:ext cx="1785938" cy="3746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sp>
          <p:nvSpPr>
            <p:cNvPr id="3118" name="TekstniOkvir 39"/>
            <p:cNvSpPr txBox="1">
              <a:spLocks noChangeArrowheads="1"/>
            </p:cNvSpPr>
            <p:nvPr/>
          </p:nvSpPr>
          <p:spPr bwMode="auto">
            <a:xfrm>
              <a:off x="5994400" y="5508823"/>
              <a:ext cx="1584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</a:t>
              </a:r>
              <a:r>
                <a:rPr lang="hr-HR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hr-HR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ROP</a:t>
              </a:r>
              <a:endParaRPr lang="hr-HR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Množenje 13"/>
            <p:cNvSpPr/>
            <p:nvPr/>
          </p:nvSpPr>
          <p:spPr bwMode="auto">
            <a:xfrm>
              <a:off x="7343775" y="6767513"/>
              <a:ext cx="720725" cy="81121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956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53911" y="5653088"/>
            <a:ext cx="2255261" cy="1874630"/>
            <a:chOff x="2953911" y="5653088"/>
            <a:chExt cx="2255261" cy="1874630"/>
          </a:xfrm>
        </p:grpSpPr>
        <p:pic>
          <p:nvPicPr>
            <p:cNvPr id="10" name="Slika 9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911" y="6054625"/>
              <a:ext cx="1834460" cy="12543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B050"/>
              </a:solidFill>
            </a:ln>
            <a:effectLst/>
          </p:spPr>
        </p:pic>
        <p:sp>
          <p:nvSpPr>
            <p:cNvPr id="60" name="Zaobljeni pravokutnik 59"/>
            <p:cNvSpPr/>
            <p:nvPr/>
          </p:nvSpPr>
          <p:spPr>
            <a:xfrm>
              <a:off x="2984500" y="5653088"/>
              <a:ext cx="1785938" cy="37306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pic>
          <p:nvPicPr>
            <p:cNvPr id="62" name="Picture 5" descr="C:\Users\Sonja\AppData\Local\Microsoft\Windows\Temporary Internet Files\Content.IE5\DT941XQD\MC900441310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397" y="6772068"/>
              <a:ext cx="6127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8434391" y="5436815"/>
            <a:ext cx="2116134" cy="2092659"/>
            <a:chOff x="8434391" y="5436815"/>
            <a:chExt cx="2116134" cy="2092659"/>
          </a:xfrm>
        </p:grpSpPr>
        <p:pic>
          <p:nvPicPr>
            <p:cNvPr id="4" name="Slika 3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391" y="5868863"/>
              <a:ext cx="1804882" cy="1429105"/>
            </a:xfrm>
            <a:prstGeom prst="roundRect">
              <a:avLst>
                <a:gd name="adj" fmla="val 16667"/>
              </a:avLst>
            </a:prstGeom>
            <a:ln w="9525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7" name="Zaobljeni pravokutnik 66"/>
            <p:cNvSpPr/>
            <p:nvPr/>
          </p:nvSpPr>
          <p:spPr>
            <a:xfrm>
              <a:off x="8456613" y="5465763"/>
              <a:ext cx="1785937" cy="3746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r-HR">
                <a:solidFill>
                  <a:srgbClr val="FFFFFF"/>
                </a:solidFill>
              </a:endParaRPr>
            </a:p>
          </p:txBody>
        </p:sp>
        <p:sp>
          <p:nvSpPr>
            <p:cNvPr id="3117" name="TekstniOkvir 38"/>
            <p:cNvSpPr txBox="1">
              <a:spLocks noChangeArrowheads="1"/>
            </p:cNvSpPr>
            <p:nvPr/>
          </p:nvSpPr>
          <p:spPr bwMode="auto">
            <a:xfrm>
              <a:off x="8443044" y="5436815"/>
              <a:ext cx="17829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95363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  <a:r>
                <a:rPr lang="hr-HR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hr-HR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unguarded</a:t>
              </a:r>
              <a:r>
                <a:rPr lang="hr-HR" sz="12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PTO </a:t>
              </a:r>
              <a:r>
                <a:rPr lang="hr-HR" sz="12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shaft</a:t>
              </a:r>
              <a:endParaRPr lang="hr-HR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Množenje 13"/>
            <p:cNvSpPr/>
            <p:nvPr/>
          </p:nvSpPr>
          <p:spPr bwMode="auto">
            <a:xfrm>
              <a:off x="9829800" y="6718261"/>
              <a:ext cx="720725" cy="81121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956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476009" y="3802605"/>
            <a:ext cx="2123626" cy="1663158"/>
            <a:chOff x="8476009" y="3802605"/>
            <a:chExt cx="2123626" cy="1663158"/>
          </a:xfrm>
        </p:grpSpPr>
        <p:pic>
          <p:nvPicPr>
            <p:cNvPr id="1027" name="Slika 102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09" y="3802605"/>
              <a:ext cx="1763264" cy="1418186"/>
            </a:xfrm>
            <a:prstGeom prst="roundRect">
              <a:avLst>
                <a:gd name="adj" fmla="val 16667"/>
              </a:avLst>
            </a:prstGeom>
            <a:ln w="12700"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3" name="Množenje 13"/>
            <p:cNvSpPr/>
            <p:nvPr/>
          </p:nvSpPr>
          <p:spPr bwMode="auto">
            <a:xfrm>
              <a:off x="9878910" y="4654550"/>
              <a:ext cx="720725" cy="81121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956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</p:grpSp>
      <p:sp>
        <p:nvSpPr>
          <p:cNvPr id="17" name="TekstniOkvir 16"/>
          <p:cNvSpPr txBox="1"/>
          <p:nvPr/>
        </p:nvSpPr>
        <p:spPr>
          <a:xfrm>
            <a:off x="46385" y="36215"/>
            <a:ext cx="4671665" cy="720000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WORK IN A SAFE WAY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393700" y="810880"/>
            <a:ext cx="4608513" cy="1169551"/>
          </a:xfrm>
          <a:prstGeom prst="rect">
            <a:avLst/>
          </a:prstGeom>
          <a:noFill/>
          <a:effectLst>
            <a:outerShdw blurRad="50800" dist="38100" algn="l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cabin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a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noticable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lighting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guards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protective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place (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shaft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`s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seat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hr-H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enabled</a:t>
            </a:r>
            <a:endParaRPr lang="hr-H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kstniOkvir 16"/>
          <p:cNvSpPr txBox="1">
            <a:spLocks noChangeArrowheads="1"/>
          </p:cNvSpPr>
          <p:nvPr/>
        </p:nvSpPr>
        <p:spPr bwMode="auto">
          <a:xfrm>
            <a:off x="738188" y="2065493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Cabin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or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Safety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Frame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Obligatory</a:t>
            </a:r>
            <a:endParaRPr lang="hr-HR" sz="1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0" name="TekstniOkvir 26"/>
          <p:cNvSpPr txBox="1">
            <a:spLocks noChangeArrowheads="1"/>
          </p:cNvSpPr>
          <p:nvPr/>
        </p:nvSpPr>
        <p:spPr bwMode="auto">
          <a:xfrm>
            <a:off x="3256433" y="2070546"/>
            <a:ext cx="12652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One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Seat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              </a:t>
            </a:r>
            <a:r>
              <a:rPr lang="hr-HR" sz="1000" b="1" dirty="0">
                <a:solidFill>
                  <a:srgbClr val="FFFF00"/>
                </a:solidFill>
                <a:latin typeface="Arial Black" pitchFamily="34" charset="0"/>
              </a:rPr>
              <a:t>– 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One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Person</a:t>
            </a:r>
            <a:endParaRPr lang="hr-HR" dirty="0"/>
          </a:p>
        </p:txBody>
      </p:sp>
      <p:sp>
        <p:nvSpPr>
          <p:cNvPr id="82" name="TekstniOkvir 31"/>
          <p:cNvSpPr txBox="1">
            <a:spLocks noChangeArrowheads="1"/>
          </p:cNvSpPr>
          <p:nvPr/>
        </p:nvSpPr>
        <p:spPr bwMode="auto">
          <a:xfrm>
            <a:off x="587880" y="394335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Safe Access to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Seat</a:t>
            </a:r>
            <a:endParaRPr lang="hr-HR" sz="1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3" name="TekstniOkvir 33"/>
          <p:cNvSpPr txBox="1">
            <a:spLocks noChangeArrowheads="1"/>
          </p:cNvSpPr>
          <p:nvPr/>
        </p:nvSpPr>
        <p:spPr bwMode="auto">
          <a:xfrm>
            <a:off x="738188" y="5666878"/>
            <a:ext cx="1512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Obligatory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Vehicle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Marking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hr-HR" sz="1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4" name="TekstniOkvir 34"/>
          <p:cNvSpPr txBox="1">
            <a:spLocks noChangeArrowheads="1"/>
          </p:cNvSpPr>
          <p:nvPr/>
        </p:nvSpPr>
        <p:spPr bwMode="auto">
          <a:xfrm>
            <a:off x="3002434" y="5652839"/>
            <a:ext cx="17156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Tractor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PTO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Shield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and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PTO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shaft</a:t>
            </a:r>
            <a:r>
              <a:rPr lang="hr-HR" sz="10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r-HR" sz="1000" b="1" dirty="0" err="1" smtClean="0">
                <a:solidFill>
                  <a:srgbClr val="FFFF00"/>
                </a:solidFill>
                <a:latin typeface="Arial Black" pitchFamily="34" charset="0"/>
              </a:rPr>
              <a:t>guard</a:t>
            </a:r>
            <a:endParaRPr lang="hr-HR" sz="1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5" name="TekstniOkvir 46"/>
          <p:cNvSpPr txBox="1">
            <a:spLocks noChangeArrowheads="1"/>
          </p:cNvSpPr>
          <p:nvPr/>
        </p:nvSpPr>
        <p:spPr bwMode="auto">
          <a:xfrm>
            <a:off x="5891695" y="36215"/>
            <a:ext cx="4757092" cy="70788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FREQUENT CAUSES OF ACCIDENTS WITH TRACTORS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aobljeni pravokutnik 85"/>
          <p:cNvSpPr/>
          <p:nvPr/>
        </p:nvSpPr>
        <p:spPr>
          <a:xfrm>
            <a:off x="5491163" y="1007616"/>
            <a:ext cx="1214437" cy="612775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Overestimating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personal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possibilities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Zaobljeni pravokutnik 86"/>
          <p:cNvSpPr/>
          <p:nvPr/>
        </p:nvSpPr>
        <p:spPr>
          <a:xfrm>
            <a:off x="5491163" y="1729284"/>
            <a:ext cx="1214437" cy="611187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Hurry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Zaobljeni pravokutnik 87"/>
          <p:cNvSpPr/>
          <p:nvPr/>
        </p:nvSpPr>
        <p:spPr>
          <a:xfrm>
            <a:off x="5491163" y="2449364"/>
            <a:ext cx="1214437" cy="611187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Driver</a:t>
            </a:r>
            <a:r>
              <a:rPr lang="hr-HR" sz="1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`s </a:t>
            </a:r>
            <a:r>
              <a:rPr lang="hr-HR" sz="1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inexperience</a:t>
            </a:r>
            <a:endParaRPr lang="hr-H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Zaobljeni pravokutnik 88"/>
          <p:cNvSpPr/>
          <p:nvPr/>
        </p:nvSpPr>
        <p:spPr>
          <a:xfrm>
            <a:off x="9315450" y="972319"/>
            <a:ext cx="1189038" cy="647700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Ignoring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instructions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tractor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aobljeni pravokutnik 89"/>
          <p:cNvSpPr/>
          <p:nvPr/>
        </p:nvSpPr>
        <p:spPr>
          <a:xfrm>
            <a:off x="9334500" y="1729284"/>
            <a:ext cx="1150938" cy="611187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Driver</a:t>
            </a:r>
            <a:r>
              <a:rPr lang="hr-HR" sz="1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`s </a:t>
            </a:r>
            <a:r>
              <a:rPr lang="hr-HR" sz="1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tiredness</a:t>
            </a:r>
            <a:endParaRPr lang="hr-HR" sz="1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Zaobljeni pravokutnik 90"/>
          <p:cNvSpPr/>
          <p:nvPr/>
        </p:nvSpPr>
        <p:spPr>
          <a:xfrm>
            <a:off x="9334500" y="2447776"/>
            <a:ext cx="1150938" cy="612775"/>
          </a:xfrm>
          <a:prstGeom prst="roundRect">
            <a:avLst/>
          </a:prstGeom>
          <a:solidFill>
            <a:srgbClr val="CDF0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95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Faulty</a:t>
            </a:r>
            <a:r>
              <a: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tractor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kstniOkvir 15"/>
          <p:cNvSpPr txBox="1">
            <a:spLocks noChangeArrowheads="1"/>
          </p:cNvSpPr>
          <p:nvPr/>
        </p:nvSpPr>
        <p:spPr bwMode="auto">
          <a:xfrm>
            <a:off x="5904395" y="3123267"/>
            <a:ext cx="1962585" cy="369332"/>
          </a:xfrm>
          <a:prstGeom prst="rect">
            <a:avLst/>
          </a:prstGeom>
          <a:solidFill>
            <a:srgbClr val="F125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53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1800" b="1" dirty="0" err="1" smtClean="0">
                <a:solidFill>
                  <a:srgbClr val="FFFF00"/>
                </a:solidFill>
              </a:rPr>
              <a:t>It</a:t>
            </a:r>
            <a:r>
              <a:rPr lang="hr-HR" sz="1800" b="1" dirty="0" smtClean="0">
                <a:solidFill>
                  <a:srgbClr val="FFFF00"/>
                </a:solidFill>
              </a:rPr>
              <a:t> is </a:t>
            </a:r>
            <a:r>
              <a:rPr lang="hr-HR" sz="1800" b="1" dirty="0" err="1" smtClean="0">
                <a:solidFill>
                  <a:srgbClr val="FFFF00"/>
                </a:solidFill>
              </a:rPr>
              <a:t>Forbidden</a:t>
            </a:r>
            <a:r>
              <a:rPr lang="hr-HR" sz="1800" b="1" dirty="0" smtClean="0">
                <a:solidFill>
                  <a:srgbClr val="FFFF00"/>
                </a:solidFill>
              </a:rPr>
              <a:t> to</a:t>
            </a:r>
            <a:endParaRPr lang="hr-HR" sz="1800" b="1" dirty="0">
              <a:solidFill>
                <a:srgbClr val="FFFF00"/>
              </a:solidFill>
            </a:endParaRPr>
          </a:p>
        </p:txBody>
      </p:sp>
      <p:sp>
        <p:nvSpPr>
          <p:cNvPr id="93" name="Zaobljeni pravokutnik 92"/>
          <p:cNvSpPr/>
          <p:nvPr/>
        </p:nvSpPr>
        <p:spPr>
          <a:xfrm>
            <a:off x="5638503" y="3492599"/>
            <a:ext cx="2425997" cy="1758950"/>
          </a:xfrm>
          <a:prstGeom prst="roundRect">
            <a:avLst/>
          </a:prstGeom>
          <a:solidFill>
            <a:srgbClr val="DBFDDB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faulty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endParaRPr lang="hr-HR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lubricate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hr-HR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Drunk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endParaRPr lang="hr-HR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9569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tractor</a:t>
            </a:r>
            <a:r>
              <a:rPr lang="hr-HR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r-HR" sz="1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endParaRPr lang="hr-HR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Zaobljeni pravokutnik 95"/>
          <p:cNvSpPr/>
          <p:nvPr/>
        </p:nvSpPr>
        <p:spPr>
          <a:xfrm>
            <a:off x="8464672" y="3406775"/>
            <a:ext cx="1785938" cy="3746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hr-HR" sz="1200" dirty="0" err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Riding</a:t>
            </a:r>
            <a:r>
              <a:rPr lang="hr-HR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hr-HR" sz="1200" dirty="0" err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Driving</a:t>
            </a:r>
            <a:r>
              <a:rPr lang="hr-HR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hr-HR" sz="1200" dirty="0" err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out</a:t>
            </a:r>
            <a:r>
              <a:rPr lang="hr-HR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hr-HR" sz="1200" dirty="0" err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of</a:t>
            </a:r>
            <a:r>
              <a:rPr lang="hr-HR" sz="1200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hr-HR" sz="1200" dirty="0" err="1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seat</a:t>
            </a:r>
            <a:endParaRPr lang="hr-HR" sz="1200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</p:txBody>
      </p:sp>
      <p:cxnSp>
        <p:nvCxnSpPr>
          <p:cNvPr id="44" name="Ravni poveznik 43"/>
          <p:cNvCxnSpPr/>
          <p:nvPr/>
        </p:nvCxnSpPr>
        <p:spPr>
          <a:xfrm>
            <a:off x="9163124" y="1980431"/>
            <a:ext cx="288032" cy="54446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/>
          <p:cNvCxnSpPr/>
          <p:nvPr/>
        </p:nvCxnSpPr>
        <p:spPr>
          <a:xfrm>
            <a:off x="9163050" y="2538413"/>
            <a:ext cx="216098" cy="162098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ni poveznik 51"/>
          <p:cNvCxnSpPr/>
          <p:nvPr/>
        </p:nvCxnSpPr>
        <p:spPr>
          <a:xfrm>
            <a:off x="9155113" y="1384873"/>
            <a:ext cx="224035" cy="10782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55"/>
          <p:cNvCxnSpPr/>
          <p:nvPr/>
        </p:nvCxnSpPr>
        <p:spPr>
          <a:xfrm>
            <a:off x="6570836" y="1332359"/>
            <a:ext cx="288752" cy="0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57"/>
          <p:cNvCxnSpPr/>
          <p:nvPr/>
        </p:nvCxnSpPr>
        <p:spPr>
          <a:xfrm flipV="1">
            <a:off x="6570836" y="2524125"/>
            <a:ext cx="288752" cy="176386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ni poveznik 56"/>
          <p:cNvCxnSpPr>
            <a:endCxn id="14" idx="1"/>
          </p:cNvCxnSpPr>
          <p:nvPr/>
        </p:nvCxnSpPr>
        <p:spPr>
          <a:xfrm>
            <a:off x="6642844" y="1966144"/>
            <a:ext cx="209376" cy="107515"/>
          </a:xfrm>
          <a:prstGeom prst="line">
            <a:avLst/>
          </a:prstGeom>
          <a:ln w="19050">
            <a:solidFill>
              <a:srgbClr val="B7E9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Slika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19" y="4281409"/>
            <a:ext cx="1787719" cy="1227413"/>
          </a:xfrm>
          <a:prstGeom prst="roundRect">
            <a:avLst>
              <a:gd name="adj" fmla="val 16667"/>
            </a:avLst>
          </a:prstGeom>
          <a:ln>
            <a:solidFill>
              <a:srgbClr val="5E9D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" name="Picture 5" descr="C:\Users\Sonja\AppData\Local\Microsoft\Windows\Temporary Internet Files\Content.IE5\DT941XQD\MC9004413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10" y="4941160"/>
            <a:ext cx="6127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kstniOkvir 42"/>
          <p:cNvSpPr txBox="1"/>
          <p:nvPr/>
        </p:nvSpPr>
        <p:spPr>
          <a:xfrm>
            <a:off x="8476009" y="3060551"/>
            <a:ext cx="177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</a:rPr>
              <a:t>DO NOT:</a:t>
            </a:r>
            <a:endParaRPr lang="hr-H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6492</TotalTime>
  <Words>295</Words>
  <Application>Microsoft Office PowerPoint</Application>
  <PresentationFormat>Prilagođeno</PresentationFormat>
  <Paragraphs>53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Natalija</dc:creator>
  <cp:lastModifiedBy>Zlatko Šarić</cp:lastModifiedBy>
  <cp:revision>442</cp:revision>
  <cp:lastPrinted>2013-01-17T09:49:27Z</cp:lastPrinted>
  <dcterms:created xsi:type="dcterms:W3CDTF">2010-04-16T11:56:44Z</dcterms:created>
  <dcterms:modified xsi:type="dcterms:W3CDTF">2017-10-19T12:48:47Z</dcterms:modified>
</cp:coreProperties>
</file>